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5"/>
  </p:notesMasterIdLst>
  <p:sldIdLst>
    <p:sldId id="259" r:id="rId2"/>
    <p:sldId id="260" r:id="rId3"/>
    <p:sldId id="261" r:id="rId4"/>
    <p:sldId id="262" r:id="rId5"/>
    <p:sldId id="263" r:id="rId6"/>
    <p:sldId id="264" r:id="rId7"/>
    <p:sldId id="265" r:id="rId8"/>
    <p:sldId id="266" r:id="rId9"/>
    <p:sldId id="267" r:id="rId10"/>
    <p:sldId id="268" r:id="rId11"/>
    <p:sldId id="269" r:id="rId12"/>
    <p:sldId id="270" r:id="rId13"/>
    <p:sldId id="271"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87" d="100"/>
          <a:sy n="87" d="100"/>
        </p:scale>
        <p:origin x="90" y="1536"/>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2" d="100"/>
          <a:sy n="82" d="100"/>
        </p:scale>
        <p:origin x="-344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D29866-D030-AA4F-BA73-B4658B3EAAB5}" type="datetimeFigureOut">
              <a:rPr lang="en-US" smtClean="0"/>
              <a:t>11/13/2017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0F45ED1-B813-A54F-BAEF-20EAEB55BC46}" type="slidenum">
              <a:rPr lang="en-US" smtClean="0"/>
              <a:t>‹#›</a:t>
            </a:fld>
            <a:endParaRPr lang="en-US" dirty="0"/>
          </a:p>
        </p:txBody>
      </p:sp>
    </p:spTree>
    <p:extLst>
      <p:ext uri="{BB962C8B-B14F-4D97-AF65-F5344CB8AC3E}">
        <p14:creationId xmlns:p14="http://schemas.microsoft.com/office/powerpoint/2010/main" val="14060443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chess4kids.ch/en"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elfcosmos.com/wp-content/uploads/2014/07/o-POSITIVE-THINKING-facebook.jpg" TargetMode="External"/><Relationship Id="rId4" Type="http://schemas.openxmlformats.org/officeDocument/2006/relationships/hyperlink" Target="http://the-back-40.com/2012/04/"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agriculturewire.com/us-genetically-modified-foods-confuse-consumer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 Credits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 </a:t>
            </a:r>
            <a:r>
              <a:rPr lang="en-US" dirty="0">
                <a:hlinkClick r:id="rId3"/>
              </a:rPr>
              <a:t>http://chess4kids.ch/en</a:t>
            </a:r>
            <a:r>
              <a:rPr lang="en-US" dirty="0"/>
              <a:t>, </a:t>
            </a:r>
            <a:r>
              <a:rPr lang="en-US" dirty="0">
                <a:hlinkClick r:id="rId4"/>
              </a:rPr>
              <a:t>http://the-back-40.com/2012/04/</a:t>
            </a:r>
            <a:r>
              <a:rPr lang="en-US" dirty="0"/>
              <a:t>, and </a:t>
            </a:r>
            <a:r>
              <a:rPr lang="en-US" dirty="0">
                <a:hlinkClick r:id="rId5"/>
              </a:rPr>
              <a:t>http://selfcosmos.com/wp-content/uploads/2014/07/o-POSITIVE-THINKING-facebook.jpg</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F0F45ED1-B813-A54F-BAEF-20EAEB55BC46}" type="slidenum">
              <a:rPr lang="en-US" smtClean="0"/>
              <a:t>2</a:t>
            </a:fld>
            <a:endParaRPr lang="en-US" dirty="0"/>
          </a:p>
        </p:txBody>
      </p:sp>
    </p:spTree>
    <p:extLst>
      <p:ext uri="{BB962C8B-B14F-4D97-AF65-F5344CB8AC3E}">
        <p14:creationId xmlns:p14="http://schemas.microsoft.com/office/powerpoint/2010/main" val="358698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 Credit: </a:t>
            </a:r>
            <a:r>
              <a:rPr lang="en-US" dirty="0">
                <a:hlinkClick r:id="rId3"/>
              </a:rPr>
              <a:t>http://agriculturewire.com/us-genetically-modified-foods-confuse-consumers/</a:t>
            </a:r>
            <a:endParaRPr lang="en-US" dirty="0"/>
          </a:p>
          <a:p>
            <a:endParaRPr lang="en-US" dirty="0"/>
          </a:p>
        </p:txBody>
      </p:sp>
      <p:sp>
        <p:nvSpPr>
          <p:cNvPr id="4" name="Slide Number Placeholder 3"/>
          <p:cNvSpPr>
            <a:spLocks noGrp="1"/>
          </p:cNvSpPr>
          <p:nvPr>
            <p:ph type="sldNum" sz="quarter" idx="10"/>
          </p:nvPr>
        </p:nvSpPr>
        <p:spPr/>
        <p:txBody>
          <a:bodyPr/>
          <a:lstStyle/>
          <a:p>
            <a:fld id="{F0F45ED1-B813-A54F-BAEF-20EAEB55BC46}" type="slidenum">
              <a:rPr lang="en-US" smtClean="0"/>
              <a:t>5</a:t>
            </a:fld>
            <a:endParaRPr lang="en-US" dirty="0"/>
          </a:p>
        </p:txBody>
      </p:sp>
    </p:spTree>
    <p:extLst>
      <p:ext uri="{BB962C8B-B14F-4D97-AF65-F5344CB8AC3E}">
        <p14:creationId xmlns:p14="http://schemas.microsoft.com/office/powerpoint/2010/main" val="58344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Photo Credit: http://www.biorenewables.org/machine/ion-torrent-personal-genome-machine-pgm/</a:t>
            </a:r>
          </a:p>
          <a:p>
            <a:endParaRPr lang="en-US" dirty="0"/>
          </a:p>
        </p:txBody>
      </p:sp>
      <p:sp>
        <p:nvSpPr>
          <p:cNvPr id="4" name="Slide Number Placeholder 3"/>
          <p:cNvSpPr>
            <a:spLocks noGrp="1"/>
          </p:cNvSpPr>
          <p:nvPr>
            <p:ph type="sldNum" sz="quarter" idx="10"/>
          </p:nvPr>
        </p:nvSpPr>
        <p:spPr/>
        <p:txBody>
          <a:bodyPr/>
          <a:lstStyle/>
          <a:p>
            <a:fld id="{F0F45ED1-B813-A54F-BAEF-20EAEB55BC46}" type="slidenum">
              <a:rPr lang="en-US" smtClean="0"/>
              <a:t>13</a:t>
            </a:fld>
            <a:endParaRPr lang="en-US" dirty="0"/>
          </a:p>
        </p:txBody>
      </p:sp>
    </p:spTree>
    <p:extLst>
      <p:ext uri="{BB962C8B-B14F-4D97-AF65-F5344CB8AC3E}">
        <p14:creationId xmlns:p14="http://schemas.microsoft.com/office/powerpoint/2010/main" val="1291610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31D4E8B-A6D9-1143-99BD-C413EDF702F6}" type="datetimeFigureOut">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E2A9E-C85F-BC46-93EE-D9C50767DA88}" type="slidenum">
              <a:rPr lang="en-US" smtClean="0"/>
              <a:t>‹#›</a:t>
            </a:fld>
            <a:endParaRPr lang="en-US" dirty="0"/>
          </a:p>
        </p:txBody>
      </p:sp>
    </p:spTree>
    <p:extLst>
      <p:ext uri="{BB962C8B-B14F-4D97-AF65-F5344CB8AC3E}">
        <p14:creationId xmlns:p14="http://schemas.microsoft.com/office/powerpoint/2010/main" val="33737945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4E8B-A6D9-1143-99BD-C413EDF702F6}" type="datetimeFigureOut">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E2A9E-C85F-BC46-93EE-D9C50767DA88}" type="slidenum">
              <a:rPr lang="en-US" smtClean="0"/>
              <a:t>‹#›</a:t>
            </a:fld>
            <a:endParaRPr lang="en-US" dirty="0"/>
          </a:p>
        </p:txBody>
      </p:sp>
    </p:spTree>
    <p:extLst>
      <p:ext uri="{BB962C8B-B14F-4D97-AF65-F5344CB8AC3E}">
        <p14:creationId xmlns:p14="http://schemas.microsoft.com/office/powerpoint/2010/main" val="2042831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4E8B-A6D9-1143-99BD-C413EDF702F6}" type="datetimeFigureOut">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E2A9E-C85F-BC46-93EE-D9C50767DA88}" type="slidenum">
              <a:rPr lang="en-US" smtClean="0"/>
              <a:t>‹#›</a:t>
            </a:fld>
            <a:endParaRPr lang="en-US" dirty="0"/>
          </a:p>
        </p:txBody>
      </p:sp>
    </p:spTree>
    <p:extLst>
      <p:ext uri="{BB962C8B-B14F-4D97-AF65-F5344CB8AC3E}">
        <p14:creationId xmlns:p14="http://schemas.microsoft.com/office/powerpoint/2010/main" val="215924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1D4E8B-A6D9-1143-99BD-C413EDF702F6}" type="datetimeFigureOut">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E2A9E-C85F-BC46-93EE-D9C50767DA88}" type="slidenum">
              <a:rPr lang="en-US" smtClean="0"/>
              <a:t>‹#›</a:t>
            </a:fld>
            <a:endParaRPr lang="en-US" dirty="0"/>
          </a:p>
        </p:txBody>
      </p:sp>
    </p:spTree>
    <p:extLst>
      <p:ext uri="{BB962C8B-B14F-4D97-AF65-F5344CB8AC3E}">
        <p14:creationId xmlns:p14="http://schemas.microsoft.com/office/powerpoint/2010/main" val="1379527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31D4E8B-A6D9-1143-99BD-C413EDF702F6}" type="datetimeFigureOut">
              <a:rPr lang="en-US" smtClean="0"/>
              <a:t>11/13/2017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A8E2A9E-C85F-BC46-93EE-D9C50767DA88}" type="slidenum">
              <a:rPr lang="en-US" smtClean="0"/>
              <a:t>‹#›</a:t>
            </a:fld>
            <a:endParaRPr lang="en-US" dirty="0"/>
          </a:p>
        </p:txBody>
      </p:sp>
    </p:spTree>
    <p:extLst>
      <p:ext uri="{BB962C8B-B14F-4D97-AF65-F5344CB8AC3E}">
        <p14:creationId xmlns:p14="http://schemas.microsoft.com/office/powerpoint/2010/main" val="223874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31D4E8B-A6D9-1143-99BD-C413EDF702F6}" type="datetimeFigureOut">
              <a:rPr lang="en-US" smtClean="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E2A9E-C85F-BC46-93EE-D9C50767DA88}" type="slidenum">
              <a:rPr lang="en-US" smtClean="0"/>
              <a:t>‹#›</a:t>
            </a:fld>
            <a:endParaRPr lang="en-US" dirty="0"/>
          </a:p>
        </p:txBody>
      </p:sp>
    </p:spTree>
    <p:extLst>
      <p:ext uri="{BB962C8B-B14F-4D97-AF65-F5344CB8AC3E}">
        <p14:creationId xmlns:p14="http://schemas.microsoft.com/office/powerpoint/2010/main" val="386600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31D4E8B-A6D9-1143-99BD-C413EDF702F6}" type="datetimeFigureOut">
              <a:rPr lang="en-US" smtClean="0"/>
              <a:t>11/13/2017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A8E2A9E-C85F-BC46-93EE-D9C50767DA88}" type="slidenum">
              <a:rPr lang="en-US" smtClean="0"/>
              <a:t>‹#›</a:t>
            </a:fld>
            <a:endParaRPr lang="en-US" dirty="0"/>
          </a:p>
        </p:txBody>
      </p:sp>
    </p:spTree>
    <p:extLst>
      <p:ext uri="{BB962C8B-B14F-4D97-AF65-F5344CB8AC3E}">
        <p14:creationId xmlns:p14="http://schemas.microsoft.com/office/powerpoint/2010/main" val="3272846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31D4E8B-A6D9-1143-99BD-C413EDF702F6}" type="datetimeFigureOut">
              <a:rPr lang="en-US" smtClean="0"/>
              <a:t>11/13/2017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A8E2A9E-C85F-BC46-93EE-D9C50767DA88}" type="slidenum">
              <a:rPr lang="en-US" smtClean="0"/>
              <a:t>‹#›</a:t>
            </a:fld>
            <a:endParaRPr lang="en-US" dirty="0"/>
          </a:p>
        </p:txBody>
      </p:sp>
    </p:spTree>
    <p:extLst>
      <p:ext uri="{BB962C8B-B14F-4D97-AF65-F5344CB8AC3E}">
        <p14:creationId xmlns:p14="http://schemas.microsoft.com/office/powerpoint/2010/main" val="35261520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4E8B-A6D9-1143-99BD-C413EDF702F6}" type="datetimeFigureOut">
              <a:rPr lang="en-US" smtClean="0"/>
              <a:t>11/13/2017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A8E2A9E-C85F-BC46-93EE-D9C50767DA88}" type="slidenum">
              <a:rPr lang="en-US" smtClean="0"/>
              <a:t>‹#›</a:t>
            </a:fld>
            <a:endParaRPr lang="en-US" dirty="0"/>
          </a:p>
        </p:txBody>
      </p:sp>
    </p:spTree>
    <p:extLst>
      <p:ext uri="{BB962C8B-B14F-4D97-AF65-F5344CB8AC3E}">
        <p14:creationId xmlns:p14="http://schemas.microsoft.com/office/powerpoint/2010/main" val="2904879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D4E8B-A6D9-1143-99BD-C413EDF702F6}" type="datetimeFigureOut">
              <a:rPr lang="en-US" smtClean="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E2A9E-C85F-BC46-93EE-D9C50767DA88}" type="slidenum">
              <a:rPr lang="en-US" smtClean="0"/>
              <a:t>‹#›</a:t>
            </a:fld>
            <a:endParaRPr lang="en-US" dirty="0"/>
          </a:p>
        </p:txBody>
      </p:sp>
    </p:spTree>
    <p:extLst>
      <p:ext uri="{BB962C8B-B14F-4D97-AF65-F5344CB8AC3E}">
        <p14:creationId xmlns:p14="http://schemas.microsoft.com/office/powerpoint/2010/main" val="2477023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31D4E8B-A6D9-1143-99BD-C413EDF702F6}" type="datetimeFigureOut">
              <a:rPr lang="en-US" smtClean="0"/>
              <a:t>11/13/2017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A8E2A9E-C85F-BC46-93EE-D9C50767DA88}" type="slidenum">
              <a:rPr lang="en-US" smtClean="0"/>
              <a:t>‹#›</a:t>
            </a:fld>
            <a:endParaRPr lang="en-US" dirty="0"/>
          </a:p>
        </p:txBody>
      </p:sp>
    </p:spTree>
    <p:extLst>
      <p:ext uri="{BB962C8B-B14F-4D97-AF65-F5344CB8AC3E}">
        <p14:creationId xmlns:p14="http://schemas.microsoft.com/office/powerpoint/2010/main" val="996679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1D4E8B-A6D9-1143-99BD-C413EDF702F6}" type="datetimeFigureOut">
              <a:rPr lang="en-US" smtClean="0"/>
              <a:t>11/13/2017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8E2A9E-C85F-BC46-93EE-D9C50767DA88}" type="slidenum">
              <a:rPr lang="en-US" smtClean="0"/>
              <a:t>‹#›</a:t>
            </a:fld>
            <a:endParaRPr lang="en-US" dirty="0"/>
          </a:p>
        </p:txBody>
      </p:sp>
      <p:pic>
        <p:nvPicPr>
          <p:cNvPr id="8" name="Picture 7" descr="TC-FarmSpotlight-PPT-v3-Interior-Photosynthesis.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descr="TC-FarmSpotlight-PPT-vF-Photosynthesis-Interior.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238167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youtube.com/watch?v=eo5XndJaz-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C-FarmSpotlight-PPT-v2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 name="Picture 2" descr="TC-FarmSpotlight-PPT-vF-Photosynthesis-Cove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15632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428" y="1398013"/>
            <a:ext cx="4433368" cy="4695615"/>
          </a:xfrm>
        </p:spPr>
        <p:txBody>
          <a:bodyPr>
            <a:noAutofit/>
          </a:bodyPr>
          <a:lstStyle/>
          <a:p>
            <a:r>
              <a:rPr lang="en-US" sz="3200" dirty="0"/>
              <a:t>Plants grow because they produce their own food.</a:t>
            </a:r>
            <a:br>
              <a:rPr lang="en-US" sz="3200" dirty="0"/>
            </a:br>
            <a:br>
              <a:rPr lang="en-US" sz="3200" dirty="0"/>
            </a:br>
            <a:br>
              <a:rPr lang="en-US" sz="3200" dirty="0"/>
            </a:br>
            <a:r>
              <a:rPr lang="en-US" sz="3200" dirty="0"/>
              <a:t>We grow because we eat the plants--their roots, their stems, their leaves, and their seeds.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75625641"/>
              </p:ext>
            </p:extLst>
          </p:nvPr>
        </p:nvGraphicFramePr>
        <p:xfrm>
          <a:off x="5214845" y="4162024"/>
          <a:ext cx="3632982" cy="1218816"/>
        </p:xfrm>
        <a:graphic>
          <a:graphicData uri="http://schemas.openxmlformats.org/drawingml/2006/table">
            <a:tbl>
              <a:tblPr firstRow="1" bandRow="1">
                <a:tableStyleId>{073A0DAA-6AF3-43AB-8588-CEC1D06C72B9}</a:tableStyleId>
              </a:tblPr>
              <a:tblGrid>
                <a:gridCol w="1210171">
                  <a:extLst>
                    <a:ext uri="{9D8B030D-6E8A-4147-A177-3AD203B41FA5}">
                      <a16:colId xmlns:a16="http://schemas.microsoft.com/office/drawing/2014/main" val="20000"/>
                    </a:ext>
                  </a:extLst>
                </a:gridCol>
                <a:gridCol w="2422811">
                  <a:extLst>
                    <a:ext uri="{9D8B030D-6E8A-4147-A177-3AD203B41FA5}">
                      <a16:colId xmlns:a16="http://schemas.microsoft.com/office/drawing/2014/main" val="20001"/>
                    </a:ext>
                  </a:extLst>
                </a:gridCol>
              </a:tblGrid>
              <a:tr h="304704">
                <a:tc>
                  <a:txBody>
                    <a:bodyPr/>
                    <a:lstStyle/>
                    <a:p>
                      <a:r>
                        <a:rPr lang="en-US" sz="1400" b="0" dirty="0">
                          <a:solidFill>
                            <a:schemeClr val="tx1"/>
                          </a:solidFill>
                        </a:rPr>
                        <a:t>Roots</a:t>
                      </a:r>
                    </a:p>
                  </a:txBody>
                  <a:tcPr marL="73559" marR="73559" marT="36779" marB="36779">
                    <a:solidFill>
                      <a:schemeClr val="bg1">
                        <a:lumMod val="60000"/>
                        <a:lumOff val="40000"/>
                      </a:schemeClr>
                    </a:solidFill>
                  </a:tcPr>
                </a:tc>
                <a:tc>
                  <a:txBody>
                    <a:bodyPr/>
                    <a:lstStyle/>
                    <a:p>
                      <a:r>
                        <a:rPr lang="en-US" sz="1400" b="0" dirty="0">
                          <a:solidFill>
                            <a:schemeClr val="tx1"/>
                          </a:solidFill>
                        </a:rPr>
                        <a:t>Carrots and turnips</a:t>
                      </a:r>
                    </a:p>
                  </a:txBody>
                  <a:tcPr marL="73559" marR="73559" marT="36779" marB="36779">
                    <a:solidFill>
                      <a:schemeClr val="bg1">
                        <a:lumMod val="60000"/>
                        <a:lumOff val="40000"/>
                      </a:schemeClr>
                    </a:solidFill>
                  </a:tcPr>
                </a:tc>
                <a:extLst>
                  <a:ext uri="{0D108BD9-81ED-4DB2-BD59-A6C34878D82A}">
                    <a16:rowId xmlns:a16="http://schemas.microsoft.com/office/drawing/2014/main" val="10000"/>
                  </a:ext>
                </a:extLst>
              </a:tr>
              <a:tr h="304704">
                <a:tc>
                  <a:txBody>
                    <a:bodyPr/>
                    <a:lstStyle/>
                    <a:p>
                      <a:r>
                        <a:rPr lang="en-US" sz="1400" dirty="0"/>
                        <a:t>Stems</a:t>
                      </a:r>
                    </a:p>
                  </a:txBody>
                  <a:tcPr marL="73559" marR="73559" marT="36779" marB="36779">
                    <a:solidFill>
                      <a:schemeClr val="bg1">
                        <a:lumMod val="60000"/>
                        <a:lumOff val="40000"/>
                      </a:schemeClr>
                    </a:solidFill>
                  </a:tcPr>
                </a:tc>
                <a:tc>
                  <a:txBody>
                    <a:bodyPr/>
                    <a:lstStyle/>
                    <a:p>
                      <a:r>
                        <a:rPr lang="en-US" sz="1400" dirty="0"/>
                        <a:t>Celery</a:t>
                      </a:r>
                      <a:r>
                        <a:rPr lang="en-US" sz="1400" baseline="0" dirty="0"/>
                        <a:t> and asparagus</a:t>
                      </a:r>
                      <a:endParaRPr lang="en-US" sz="1400" dirty="0"/>
                    </a:p>
                  </a:txBody>
                  <a:tcPr marL="73559" marR="73559" marT="36779" marB="36779">
                    <a:solidFill>
                      <a:schemeClr val="bg1">
                        <a:lumMod val="60000"/>
                        <a:lumOff val="40000"/>
                      </a:schemeClr>
                    </a:solidFill>
                  </a:tcPr>
                </a:tc>
                <a:extLst>
                  <a:ext uri="{0D108BD9-81ED-4DB2-BD59-A6C34878D82A}">
                    <a16:rowId xmlns:a16="http://schemas.microsoft.com/office/drawing/2014/main" val="10001"/>
                  </a:ext>
                </a:extLst>
              </a:tr>
              <a:tr h="304704">
                <a:tc>
                  <a:txBody>
                    <a:bodyPr/>
                    <a:lstStyle/>
                    <a:p>
                      <a:r>
                        <a:rPr lang="en-US" sz="1400" dirty="0"/>
                        <a:t>Leaves</a:t>
                      </a:r>
                    </a:p>
                  </a:txBody>
                  <a:tcPr marL="73559" marR="73559" marT="36779" marB="36779">
                    <a:solidFill>
                      <a:schemeClr val="bg1">
                        <a:lumMod val="60000"/>
                        <a:lumOff val="40000"/>
                      </a:schemeClr>
                    </a:solidFill>
                  </a:tcPr>
                </a:tc>
                <a:tc>
                  <a:txBody>
                    <a:bodyPr/>
                    <a:lstStyle/>
                    <a:p>
                      <a:r>
                        <a:rPr lang="en-US" sz="1400" dirty="0"/>
                        <a:t>Spinach and lettuce</a:t>
                      </a:r>
                    </a:p>
                  </a:txBody>
                  <a:tcPr marL="73559" marR="73559" marT="36779" marB="36779">
                    <a:solidFill>
                      <a:schemeClr val="bg1">
                        <a:lumMod val="60000"/>
                        <a:lumOff val="40000"/>
                      </a:schemeClr>
                    </a:solidFill>
                  </a:tcPr>
                </a:tc>
                <a:extLst>
                  <a:ext uri="{0D108BD9-81ED-4DB2-BD59-A6C34878D82A}">
                    <a16:rowId xmlns:a16="http://schemas.microsoft.com/office/drawing/2014/main" val="10002"/>
                  </a:ext>
                </a:extLst>
              </a:tr>
              <a:tr h="304704">
                <a:tc>
                  <a:txBody>
                    <a:bodyPr/>
                    <a:lstStyle/>
                    <a:p>
                      <a:r>
                        <a:rPr lang="en-US" sz="1400" dirty="0"/>
                        <a:t>Seeds </a:t>
                      </a:r>
                    </a:p>
                  </a:txBody>
                  <a:tcPr marL="73559" marR="73559" marT="36779" marB="36779">
                    <a:solidFill>
                      <a:schemeClr val="bg1">
                        <a:lumMod val="60000"/>
                        <a:lumOff val="40000"/>
                      </a:schemeClr>
                    </a:solid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dirty="0"/>
                        <a:t>Soybeans, corn, and wheat</a:t>
                      </a:r>
                    </a:p>
                  </a:txBody>
                  <a:tcPr marL="73559" marR="73559" marT="36779" marB="36779">
                    <a:solidFill>
                      <a:schemeClr val="bg1">
                        <a:lumMod val="60000"/>
                        <a:lumOff val="40000"/>
                      </a:schemeClr>
                    </a:solidFill>
                  </a:tcPr>
                </a:tc>
                <a:extLst>
                  <a:ext uri="{0D108BD9-81ED-4DB2-BD59-A6C34878D82A}">
                    <a16:rowId xmlns:a16="http://schemas.microsoft.com/office/drawing/2014/main" val="10003"/>
                  </a:ext>
                </a:extLst>
              </a:tr>
            </a:tbl>
          </a:graphicData>
        </a:graphic>
      </p:graphicFrame>
      <p:pic>
        <p:nvPicPr>
          <p:cNvPr id="3" name="Picture 2"/>
          <p:cNvPicPr>
            <a:picLocks noChangeAspect="1"/>
          </p:cNvPicPr>
          <p:nvPr/>
        </p:nvPicPr>
        <p:blipFill>
          <a:blip r:embed="rId2"/>
          <a:stretch>
            <a:fillRect/>
          </a:stretch>
        </p:blipFill>
        <p:spPr>
          <a:xfrm>
            <a:off x="5699615" y="1259276"/>
            <a:ext cx="2564746" cy="2144982"/>
          </a:xfrm>
          <a:prstGeom prst="rect">
            <a:avLst/>
          </a:prstGeom>
          <a:ln>
            <a:solidFill>
              <a:srgbClr val="376092"/>
            </a:solidFill>
          </a:ln>
        </p:spPr>
      </p:pic>
      <p:sp>
        <p:nvSpPr>
          <p:cNvPr id="5" name="Rectangle 4"/>
          <p:cNvSpPr/>
          <p:nvPr/>
        </p:nvSpPr>
        <p:spPr bwMode="auto">
          <a:xfrm>
            <a:off x="5699616" y="1258703"/>
            <a:ext cx="2564746" cy="2145618"/>
          </a:xfrm>
          <a:prstGeom prst="rect">
            <a:avLst/>
          </a:prstGeom>
          <a:noFill/>
          <a:ln w="76200"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p:txBody>
      </p:sp>
      <p:sp>
        <p:nvSpPr>
          <p:cNvPr id="9" name="Rectangle 8"/>
          <p:cNvSpPr/>
          <p:nvPr/>
        </p:nvSpPr>
        <p:spPr bwMode="auto">
          <a:xfrm>
            <a:off x="5095869" y="4055304"/>
            <a:ext cx="3751958" cy="1421391"/>
          </a:xfrm>
          <a:prstGeom prst="rect">
            <a:avLst/>
          </a:prstGeom>
          <a:noFill/>
          <a:ln w="76200"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p:txBody>
      </p:sp>
      <p:sp>
        <p:nvSpPr>
          <p:cNvPr id="4" name="Rectangle 3"/>
          <p:cNvSpPr/>
          <p:nvPr/>
        </p:nvSpPr>
        <p:spPr>
          <a:xfrm>
            <a:off x="5908068" y="4125785"/>
            <a:ext cx="373551" cy="338554"/>
          </a:xfrm>
          <a:prstGeom prst="rect">
            <a:avLst/>
          </a:prstGeom>
        </p:spPr>
        <p:txBody>
          <a:bodyPr wrap="square">
            <a:spAutoFit/>
          </a:bodyPr>
          <a:lstStyle/>
          <a:p>
            <a:r>
              <a:rPr lang="en-US" sz="1600" dirty="0">
                <a:latin typeface="Wingdings"/>
                <a:ea typeface="Wingdings"/>
                <a:cs typeface="Wingdings"/>
              </a:rPr>
              <a:t></a:t>
            </a:r>
            <a:endParaRPr lang="en-US" sz="1600" dirty="0"/>
          </a:p>
        </p:txBody>
      </p:sp>
      <p:sp>
        <p:nvSpPr>
          <p:cNvPr id="10" name="Rectangle 9"/>
          <p:cNvSpPr/>
          <p:nvPr/>
        </p:nvSpPr>
        <p:spPr>
          <a:xfrm>
            <a:off x="5908068" y="4453667"/>
            <a:ext cx="373551" cy="338554"/>
          </a:xfrm>
          <a:prstGeom prst="rect">
            <a:avLst/>
          </a:prstGeom>
        </p:spPr>
        <p:txBody>
          <a:bodyPr wrap="square">
            <a:spAutoFit/>
          </a:bodyPr>
          <a:lstStyle/>
          <a:p>
            <a:r>
              <a:rPr lang="en-US" sz="1600" b="1" dirty="0">
                <a:latin typeface="Wingdings"/>
                <a:ea typeface="Wingdings"/>
                <a:cs typeface="Wingdings"/>
              </a:rPr>
              <a:t></a:t>
            </a:r>
            <a:endParaRPr lang="en-US" sz="1600" b="1" dirty="0"/>
          </a:p>
        </p:txBody>
      </p:sp>
      <p:sp>
        <p:nvSpPr>
          <p:cNvPr id="11" name="Rectangle 10"/>
          <p:cNvSpPr/>
          <p:nvPr/>
        </p:nvSpPr>
        <p:spPr>
          <a:xfrm>
            <a:off x="5908068" y="4781549"/>
            <a:ext cx="373551" cy="338554"/>
          </a:xfrm>
          <a:prstGeom prst="rect">
            <a:avLst/>
          </a:prstGeom>
        </p:spPr>
        <p:txBody>
          <a:bodyPr wrap="square">
            <a:spAutoFit/>
          </a:bodyPr>
          <a:lstStyle/>
          <a:p>
            <a:r>
              <a:rPr lang="en-US" sz="1600" dirty="0">
                <a:latin typeface="Wingdings"/>
                <a:ea typeface="Wingdings"/>
                <a:cs typeface="Wingdings"/>
              </a:rPr>
              <a:t></a:t>
            </a:r>
            <a:endParaRPr lang="en-US" sz="1600" dirty="0"/>
          </a:p>
        </p:txBody>
      </p:sp>
      <p:sp>
        <p:nvSpPr>
          <p:cNvPr id="12" name="Rectangle 11"/>
          <p:cNvSpPr/>
          <p:nvPr/>
        </p:nvSpPr>
        <p:spPr>
          <a:xfrm>
            <a:off x="5908068" y="5063437"/>
            <a:ext cx="373551" cy="338554"/>
          </a:xfrm>
          <a:prstGeom prst="rect">
            <a:avLst/>
          </a:prstGeom>
        </p:spPr>
        <p:txBody>
          <a:bodyPr wrap="square">
            <a:spAutoFit/>
          </a:bodyPr>
          <a:lstStyle/>
          <a:p>
            <a:r>
              <a:rPr lang="en-US" sz="1600" dirty="0">
                <a:latin typeface="Wingdings"/>
                <a:ea typeface="Wingdings"/>
                <a:cs typeface="Wingdings"/>
              </a:rPr>
              <a:t></a:t>
            </a:r>
            <a:endParaRPr lang="en-US" sz="1600" dirty="0"/>
          </a:p>
        </p:txBody>
      </p:sp>
    </p:spTree>
    <p:extLst>
      <p:ext uri="{BB962C8B-B14F-4D97-AF65-F5344CB8AC3E}">
        <p14:creationId xmlns:p14="http://schemas.microsoft.com/office/powerpoint/2010/main" val="9880712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63588" y="1822619"/>
            <a:ext cx="4802800" cy="3043746"/>
          </a:xfrm>
        </p:spPr>
        <p:txBody>
          <a:bodyPr>
            <a:normAutofit/>
          </a:bodyPr>
          <a:lstStyle/>
          <a:p>
            <a:r>
              <a:rPr lang="en-US" sz="3600" dirty="0"/>
              <a:t>All life on Earth owes its existence to the process of photosynthesis.</a:t>
            </a:r>
          </a:p>
        </p:txBody>
      </p:sp>
      <p:pic>
        <p:nvPicPr>
          <p:cNvPr id="2" name="Picture 1"/>
          <p:cNvPicPr>
            <a:picLocks noChangeAspect="1"/>
          </p:cNvPicPr>
          <p:nvPr/>
        </p:nvPicPr>
        <p:blipFill>
          <a:blip r:embed="rId2"/>
          <a:stretch>
            <a:fillRect/>
          </a:stretch>
        </p:blipFill>
        <p:spPr>
          <a:xfrm>
            <a:off x="554060" y="1940544"/>
            <a:ext cx="2857500" cy="2857500"/>
          </a:xfrm>
          <a:prstGeom prst="rect">
            <a:avLst/>
          </a:prstGeom>
        </p:spPr>
      </p:pic>
    </p:spTree>
    <p:extLst>
      <p:ext uri="{BB962C8B-B14F-4D97-AF65-F5344CB8AC3E}">
        <p14:creationId xmlns:p14="http://schemas.microsoft.com/office/powerpoint/2010/main" val="844156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83759" y="1405865"/>
            <a:ext cx="7695336" cy="584776"/>
          </a:xfrm>
          <a:prstGeom prst="rect">
            <a:avLst/>
          </a:prstGeom>
        </p:spPr>
        <p:txBody>
          <a:bodyPr wrap="none">
            <a:spAutoFit/>
          </a:bodyPr>
          <a:lstStyle/>
          <a:p>
            <a:r>
              <a:rPr lang="en-US" sz="3200" dirty="0"/>
              <a:t>The Simple Story of Photosynthesis and Food</a:t>
            </a:r>
          </a:p>
        </p:txBody>
      </p:sp>
      <p:pic>
        <p:nvPicPr>
          <p:cNvPr id="7" name="Content Placeholder 6" descr="Screen Shot 2015-08-17 at 1.50.12 PM.p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l="4756" r="4756"/>
          <a:stretch>
            <a:fillRect/>
          </a:stretch>
        </p:blipFill>
        <p:spPr>
          <a:xfrm>
            <a:off x="1866022" y="2251188"/>
            <a:ext cx="5380872" cy="2959272"/>
          </a:xfrm>
          <a:ln>
            <a:solidFill>
              <a:srgbClr val="376092"/>
            </a:solidFill>
          </a:ln>
        </p:spPr>
      </p:pic>
      <p:sp>
        <p:nvSpPr>
          <p:cNvPr id="9" name="Rectangle 8"/>
          <p:cNvSpPr/>
          <p:nvPr/>
        </p:nvSpPr>
        <p:spPr bwMode="auto">
          <a:xfrm>
            <a:off x="1866022" y="2251188"/>
            <a:ext cx="5380872" cy="2959272"/>
          </a:xfrm>
          <a:prstGeom prst="rect">
            <a:avLst/>
          </a:prstGeom>
          <a:noFill/>
          <a:ln w="76200"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p:txBody>
      </p:sp>
      <p:sp>
        <p:nvSpPr>
          <p:cNvPr id="10" name="Rectangle 9"/>
          <p:cNvSpPr/>
          <p:nvPr/>
        </p:nvSpPr>
        <p:spPr>
          <a:xfrm>
            <a:off x="3453966" y="5221306"/>
            <a:ext cx="2071889" cy="307777"/>
          </a:xfrm>
          <a:prstGeom prst="rect">
            <a:avLst/>
          </a:prstGeom>
        </p:spPr>
        <p:txBody>
          <a:bodyPr wrap="none">
            <a:spAutoFit/>
          </a:bodyPr>
          <a:lstStyle/>
          <a:p>
            <a:r>
              <a:rPr lang="en-US" sz="1400" i="1" dirty="0"/>
              <a:t>Click image to play video.</a:t>
            </a:r>
          </a:p>
        </p:txBody>
      </p:sp>
    </p:spTree>
    <p:extLst>
      <p:ext uri="{BB962C8B-B14F-4D97-AF65-F5344CB8AC3E}">
        <p14:creationId xmlns:p14="http://schemas.microsoft.com/office/powerpoint/2010/main" val="2304489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9476" y="1312640"/>
            <a:ext cx="4173715" cy="4919724"/>
          </a:xfrm>
        </p:spPr>
        <p:txBody>
          <a:bodyPr>
            <a:noAutofit/>
          </a:bodyPr>
          <a:lstStyle/>
          <a:p>
            <a:r>
              <a:rPr lang="en-US" sz="2800" dirty="0"/>
              <a:t>Scientists are identifying plant genes responsible for differing methods of photosynthesis. </a:t>
            </a:r>
            <a:br>
              <a:rPr lang="en-US" sz="2800" dirty="0"/>
            </a:br>
            <a:br>
              <a:rPr lang="en-US" sz="2800" dirty="0"/>
            </a:br>
            <a:r>
              <a:rPr lang="en-US" sz="2800" dirty="0"/>
              <a:t>They hope that this research will lead to the development of plants that are more resistant to stresses such as drought and cold.   </a:t>
            </a:r>
          </a:p>
        </p:txBody>
      </p:sp>
      <p:pic>
        <p:nvPicPr>
          <p:cNvPr id="1029" name="Picture 5"/>
          <p:cNvPicPr>
            <a:picLocks noChangeAspect="1" noChangeArrowheads="1"/>
          </p:cNvPicPr>
          <p:nvPr/>
        </p:nvPicPr>
        <p:blipFill>
          <a:blip r:embed="rId3" cstate="print"/>
          <a:srcRect/>
          <a:stretch>
            <a:fillRect/>
          </a:stretch>
        </p:blipFill>
        <p:spPr bwMode="auto">
          <a:xfrm>
            <a:off x="4593070" y="2209998"/>
            <a:ext cx="4168920" cy="2682402"/>
          </a:xfrm>
          <a:prstGeom prst="rect">
            <a:avLst/>
          </a:prstGeom>
          <a:noFill/>
          <a:ln w="9525">
            <a:noFill/>
            <a:miter lim="800000"/>
            <a:headEnd/>
            <a:tailEnd/>
          </a:ln>
        </p:spPr>
      </p:pic>
      <p:sp>
        <p:nvSpPr>
          <p:cNvPr id="7" name="Rectangle 6"/>
          <p:cNvSpPr/>
          <p:nvPr/>
        </p:nvSpPr>
        <p:spPr bwMode="auto">
          <a:xfrm>
            <a:off x="4604721" y="2209998"/>
            <a:ext cx="4157723" cy="2682402"/>
          </a:xfrm>
          <a:prstGeom prst="rect">
            <a:avLst/>
          </a:prstGeom>
          <a:noFill/>
          <a:ln w="76200"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2736435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p:cNvPicPr>
            <a:picLocks noGrp="1" noChangeAspect="1" noChangeArrowheads="1"/>
          </p:cNvPicPr>
          <p:nvPr>
            <p:ph idx="1"/>
          </p:nvPr>
        </p:nvPicPr>
        <p:blipFill>
          <a:blip r:embed="rId3" cstate="print"/>
          <a:srcRect/>
          <a:stretch>
            <a:fillRect/>
          </a:stretch>
        </p:blipFill>
        <p:spPr bwMode="auto">
          <a:xfrm>
            <a:off x="5635957" y="1915594"/>
            <a:ext cx="2593643" cy="1922075"/>
          </a:xfrm>
          <a:prstGeom prst="rect">
            <a:avLst/>
          </a:prstGeom>
          <a:noFill/>
          <a:ln w="9525">
            <a:noFill/>
            <a:miter lim="800000"/>
            <a:headEnd/>
            <a:tailEnd/>
          </a:ln>
        </p:spPr>
      </p:pic>
      <p:sp>
        <p:nvSpPr>
          <p:cNvPr id="51202" name="Rectangle 2"/>
          <p:cNvSpPr>
            <a:spLocks noGrp="1" noChangeArrowheads="1"/>
          </p:cNvSpPr>
          <p:nvPr>
            <p:ph type="title"/>
          </p:nvPr>
        </p:nvSpPr>
        <p:spPr>
          <a:xfrm>
            <a:off x="457200" y="772594"/>
            <a:ext cx="8229600" cy="1143000"/>
          </a:xfrm>
        </p:spPr>
        <p:txBody>
          <a:bodyPr>
            <a:normAutofit/>
          </a:bodyPr>
          <a:lstStyle/>
          <a:p>
            <a:r>
              <a:rPr lang="en-US" sz="3600" dirty="0"/>
              <a:t>Where do you get the energy to...</a:t>
            </a:r>
          </a:p>
        </p:txBody>
      </p:sp>
      <p:pic>
        <p:nvPicPr>
          <p:cNvPr id="1026" name="Picture 2"/>
          <p:cNvPicPr>
            <a:picLocks noChangeAspect="1" noChangeArrowheads="1"/>
          </p:cNvPicPr>
          <p:nvPr/>
        </p:nvPicPr>
        <p:blipFill>
          <a:blip r:embed="rId4" cstate="print"/>
          <a:srcRect/>
          <a:stretch>
            <a:fillRect/>
          </a:stretch>
        </p:blipFill>
        <p:spPr bwMode="auto">
          <a:xfrm>
            <a:off x="3377484" y="4093091"/>
            <a:ext cx="2590800" cy="1943100"/>
          </a:xfrm>
          <a:prstGeom prst="rect">
            <a:avLst/>
          </a:prstGeom>
          <a:noFill/>
          <a:ln w="9525">
            <a:noFill/>
            <a:miter lim="800000"/>
            <a:headEnd/>
            <a:tailEnd/>
          </a:ln>
        </p:spPr>
      </p:pic>
      <p:pic>
        <p:nvPicPr>
          <p:cNvPr id="6" name="Picture 5"/>
          <p:cNvPicPr/>
          <p:nvPr/>
        </p:nvPicPr>
        <p:blipFill>
          <a:blip r:embed="rId5" cstate="print"/>
          <a:srcRect/>
          <a:stretch>
            <a:fillRect/>
          </a:stretch>
        </p:blipFill>
        <p:spPr bwMode="auto">
          <a:xfrm>
            <a:off x="995552" y="1893347"/>
            <a:ext cx="2590800" cy="1981200"/>
          </a:xfrm>
          <a:prstGeom prst="rect">
            <a:avLst/>
          </a:prstGeom>
          <a:noFill/>
          <a:ln w="9525">
            <a:noFill/>
            <a:miter lim="800000"/>
            <a:headEnd/>
            <a:tailEnd/>
          </a:ln>
        </p:spPr>
      </p:pic>
      <p:sp>
        <p:nvSpPr>
          <p:cNvPr id="8" name="TextBox 7"/>
          <p:cNvSpPr txBox="1"/>
          <p:nvPr/>
        </p:nvSpPr>
        <p:spPr>
          <a:xfrm>
            <a:off x="1880360" y="3874547"/>
            <a:ext cx="922047" cy="461665"/>
          </a:xfrm>
          <a:prstGeom prst="rect">
            <a:avLst/>
          </a:prstGeom>
          <a:noFill/>
        </p:spPr>
        <p:txBody>
          <a:bodyPr wrap="none" rtlCol="0">
            <a:spAutoFit/>
          </a:bodyPr>
          <a:lstStyle/>
          <a:p>
            <a:r>
              <a:rPr lang="en-US" sz="2400" dirty="0"/>
              <a:t>play?</a:t>
            </a:r>
          </a:p>
        </p:txBody>
      </p:sp>
      <p:sp>
        <p:nvSpPr>
          <p:cNvPr id="9" name="TextBox 8"/>
          <p:cNvSpPr txBox="1"/>
          <p:nvPr/>
        </p:nvSpPr>
        <p:spPr>
          <a:xfrm>
            <a:off x="6629400" y="3859441"/>
            <a:ext cx="1007007" cy="461665"/>
          </a:xfrm>
          <a:prstGeom prst="rect">
            <a:avLst/>
          </a:prstGeom>
          <a:noFill/>
        </p:spPr>
        <p:txBody>
          <a:bodyPr wrap="none" rtlCol="0">
            <a:spAutoFit/>
          </a:bodyPr>
          <a:lstStyle/>
          <a:p>
            <a:r>
              <a:rPr lang="en-US" sz="2400" dirty="0"/>
              <a:t>think?</a:t>
            </a:r>
          </a:p>
        </p:txBody>
      </p:sp>
      <p:sp>
        <p:nvSpPr>
          <p:cNvPr id="10" name="TextBox 9"/>
          <p:cNvSpPr txBox="1"/>
          <p:nvPr/>
        </p:nvSpPr>
        <p:spPr>
          <a:xfrm>
            <a:off x="4291884" y="6074291"/>
            <a:ext cx="1007007" cy="461665"/>
          </a:xfrm>
          <a:prstGeom prst="rect">
            <a:avLst/>
          </a:prstGeom>
          <a:noFill/>
        </p:spPr>
        <p:txBody>
          <a:bodyPr wrap="none" rtlCol="0">
            <a:spAutoFit/>
          </a:bodyPr>
          <a:lstStyle/>
          <a:p>
            <a:r>
              <a:rPr lang="en-US" sz="2400" dirty="0"/>
              <a:t>work?</a:t>
            </a:r>
          </a:p>
        </p:txBody>
      </p:sp>
      <p:sp>
        <p:nvSpPr>
          <p:cNvPr id="12" name="Rectangle 11"/>
          <p:cNvSpPr/>
          <p:nvPr/>
        </p:nvSpPr>
        <p:spPr bwMode="auto">
          <a:xfrm>
            <a:off x="995553" y="1882676"/>
            <a:ext cx="2590800" cy="1981200"/>
          </a:xfrm>
          <a:prstGeom prst="rect">
            <a:avLst/>
          </a:prstGeom>
          <a:noFill/>
          <a:ln w="76200" cap="flat" cmpd="sng" algn="ctr">
            <a:solidFill>
              <a:schemeClr val="accent1">
                <a:lumMod val="7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p:txBody>
      </p:sp>
      <p:sp>
        <p:nvSpPr>
          <p:cNvPr id="13" name="Rectangle 12"/>
          <p:cNvSpPr/>
          <p:nvPr/>
        </p:nvSpPr>
        <p:spPr bwMode="auto">
          <a:xfrm>
            <a:off x="5635957" y="1914209"/>
            <a:ext cx="2593643" cy="1945232"/>
          </a:xfrm>
          <a:prstGeom prst="rect">
            <a:avLst/>
          </a:prstGeom>
          <a:noFill/>
          <a:ln w="76200"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p:txBody>
      </p:sp>
      <p:sp>
        <p:nvSpPr>
          <p:cNvPr id="14" name="Rectangle 13"/>
          <p:cNvSpPr/>
          <p:nvPr/>
        </p:nvSpPr>
        <p:spPr bwMode="auto">
          <a:xfrm>
            <a:off x="3377484" y="4093091"/>
            <a:ext cx="2590800" cy="1981200"/>
          </a:xfrm>
          <a:prstGeom prst="rect">
            <a:avLst/>
          </a:prstGeom>
          <a:noFill/>
          <a:ln w="76200"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1274327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8" name="Rectangle 4"/>
          <p:cNvSpPr>
            <a:spLocks noGrp="1" noChangeArrowheads="1"/>
          </p:cNvSpPr>
          <p:nvPr>
            <p:ph type="title"/>
          </p:nvPr>
        </p:nvSpPr>
        <p:spPr>
          <a:xfrm>
            <a:off x="457200" y="1160715"/>
            <a:ext cx="8229600" cy="1143000"/>
          </a:xfrm>
        </p:spPr>
        <p:txBody>
          <a:bodyPr>
            <a:normAutofit/>
          </a:bodyPr>
          <a:lstStyle/>
          <a:p>
            <a:r>
              <a:rPr lang="en-US" sz="3600" dirty="0"/>
              <a:t>Name some of your favorite foods… </a:t>
            </a:r>
          </a:p>
        </p:txBody>
      </p:sp>
      <p:pic>
        <p:nvPicPr>
          <p:cNvPr id="2" name="Picture 1"/>
          <p:cNvPicPr>
            <a:picLocks noChangeAspect="1"/>
          </p:cNvPicPr>
          <p:nvPr/>
        </p:nvPicPr>
        <p:blipFill>
          <a:blip r:embed="rId2"/>
          <a:stretch>
            <a:fillRect/>
          </a:stretch>
        </p:blipFill>
        <p:spPr>
          <a:xfrm>
            <a:off x="3737979" y="2725296"/>
            <a:ext cx="1508819" cy="2635995"/>
          </a:xfrm>
          <a:prstGeom prst="rect">
            <a:avLst/>
          </a:prstGeom>
        </p:spPr>
      </p:pic>
    </p:spTree>
    <p:extLst>
      <p:ext uri="{BB962C8B-B14F-4D97-AF65-F5344CB8AC3E}">
        <p14:creationId xmlns:p14="http://schemas.microsoft.com/office/powerpoint/2010/main" val="8120695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445548" y="1509353"/>
            <a:ext cx="8229600" cy="1143000"/>
          </a:xfrm>
        </p:spPr>
        <p:txBody>
          <a:bodyPr>
            <a:noAutofit/>
          </a:bodyPr>
          <a:lstStyle/>
          <a:p>
            <a:r>
              <a:rPr lang="en-US" sz="3600" dirty="0"/>
              <a:t>All of those foods fit into one or more of the following categories:</a:t>
            </a:r>
          </a:p>
        </p:txBody>
      </p:sp>
      <p:sp>
        <p:nvSpPr>
          <p:cNvPr id="53251" name="Rectangle 3"/>
          <p:cNvSpPr>
            <a:spLocks noGrp="1" noChangeArrowheads="1"/>
          </p:cNvSpPr>
          <p:nvPr>
            <p:ph idx="1"/>
          </p:nvPr>
        </p:nvSpPr>
        <p:spPr>
          <a:xfrm>
            <a:off x="1811680" y="2881963"/>
            <a:ext cx="2468151" cy="2144148"/>
          </a:xfrm>
        </p:spPr>
        <p:txBody>
          <a:bodyPr/>
          <a:lstStyle/>
          <a:p>
            <a:r>
              <a:rPr lang="en-US" dirty="0"/>
              <a:t>Meat</a:t>
            </a:r>
          </a:p>
          <a:p>
            <a:r>
              <a:rPr lang="en-US" dirty="0"/>
              <a:t>Grains</a:t>
            </a:r>
          </a:p>
          <a:p>
            <a:r>
              <a:rPr lang="en-US" dirty="0"/>
              <a:t>Dairy</a:t>
            </a:r>
          </a:p>
          <a:p>
            <a:endParaRPr lang="en-US" dirty="0"/>
          </a:p>
        </p:txBody>
      </p:sp>
      <p:sp>
        <p:nvSpPr>
          <p:cNvPr id="3" name="Rectangle 2"/>
          <p:cNvSpPr/>
          <p:nvPr/>
        </p:nvSpPr>
        <p:spPr>
          <a:xfrm>
            <a:off x="5060951" y="2867375"/>
            <a:ext cx="2570165" cy="1766637"/>
          </a:xfrm>
          <a:prstGeom prst="rect">
            <a:avLst/>
          </a:prstGeom>
        </p:spPr>
        <p:txBody>
          <a:bodyPr wrap="square">
            <a:spAutoFit/>
          </a:bodyPr>
          <a:lstStyle/>
          <a:p>
            <a:pPr marL="342900" indent="-342900">
              <a:spcBef>
                <a:spcPct val="20000"/>
              </a:spcBef>
              <a:buFont typeface="Arial"/>
              <a:buChar char="•"/>
            </a:pPr>
            <a:r>
              <a:rPr lang="en-US" sz="3200" dirty="0"/>
              <a:t>Vegetables</a:t>
            </a:r>
          </a:p>
          <a:p>
            <a:pPr marL="342900" indent="-342900">
              <a:spcBef>
                <a:spcPct val="20000"/>
              </a:spcBef>
              <a:buFont typeface="Arial"/>
              <a:buChar char="•"/>
            </a:pPr>
            <a:r>
              <a:rPr lang="en-US" sz="3200" dirty="0"/>
              <a:t>Fruits</a:t>
            </a:r>
          </a:p>
          <a:p>
            <a:pPr marL="342900" indent="-342900">
              <a:spcBef>
                <a:spcPct val="20000"/>
              </a:spcBef>
              <a:buFont typeface="Arial"/>
              <a:buChar char="•"/>
            </a:pPr>
            <a:r>
              <a:rPr lang="en-US" sz="3200" dirty="0"/>
              <a:t>Seeds</a:t>
            </a:r>
          </a:p>
        </p:txBody>
      </p:sp>
    </p:spTree>
    <p:extLst>
      <p:ext uri="{BB962C8B-B14F-4D97-AF65-F5344CB8AC3E}">
        <p14:creationId xmlns:p14="http://schemas.microsoft.com/office/powerpoint/2010/main" val="2035234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cstate="print"/>
          <a:srcRect/>
          <a:stretch>
            <a:fillRect/>
          </a:stretch>
        </p:blipFill>
        <p:spPr bwMode="auto">
          <a:xfrm>
            <a:off x="2591727" y="2451789"/>
            <a:ext cx="3997222" cy="2638689"/>
          </a:xfrm>
          <a:prstGeom prst="rect">
            <a:avLst/>
          </a:prstGeom>
          <a:noFill/>
          <a:ln w="9525">
            <a:solidFill>
              <a:srgbClr val="376092"/>
            </a:solidFill>
            <a:miter lim="800000"/>
            <a:headEnd/>
            <a:tailEnd/>
          </a:ln>
        </p:spPr>
      </p:pic>
      <p:sp>
        <p:nvSpPr>
          <p:cNvPr id="2" name="Title 1"/>
          <p:cNvSpPr>
            <a:spLocks noGrp="1"/>
          </p:cNvSpPr>
          <p:nvPr>
            <p:ph type="title"/>
          </p:nvPr>
        </p:nvSpPr>
        <p:spPr>
          <a:xfrm>
            <a:off x="457200" y="1218960"/>
            <a:ext cx="8229600" cy="1143000"/>
          </a:xfrm>
        </p:spPr>
        <p:txBody>
          <a:bodyPr>
            <a:noAutofit/>
          </a:bodyPr>
          <a:lstStyle/>
          <a:p>
            <a:r>
              <a:rPr lang="en-US" sz="3600" dirty="0"/>
              <a:t>We eat many different kinds of food for our energy.</a:t>
            </a:r>
          </a:p>
        </p:txBody>
      </p:sp>
      <p:sp>
        <p:nvSpPr>
          <p:cNvPr id="6" name="TextBox 5"/>
          <p:cNvSpPr txBox="1"/>
          <p:nvPr/>
        </p:nvSpPr>
        <p:spPr>
          <a:xfrm>
            <a:off x="2310195" y="5161277"/>
            <a:ext cx="4627184" cy="1200329"/>
          </a:xfrm>
          <a:prstGeom prst="rect">
            <a:avLst/>
          </a:prstGeom>
          <a:noFill/>
        </p:spPr>
        <p:txBody>
          <a:bodyPr wrap="square" rtlCol="0">
            <a:spAutoFit/>
          </a:bodyPr>
          <a:lstStyle/>
          <a:p>
            <a:pPr algn="ctr"/>
            <a:r>
              <a:rPr lang="en-US" sz="2400" dirty="0"/>
              <a:t>Where do you think this young </a:t>
            </a:r>
          </a:p>
          <a:p>
            <a:pPr algn="ctr"/>
            <a:r>
              <a:rPr lang="en-US" sz="2400" dirty="0"/>
              <a:t>soybean plant gets its energy </a:t>
            </a:r>
          </a:p>
          <a:p>
            <a:pPr algn="ctr"/>
            <a:r>
              <a:rPr lang="en-US" sz="2400" dirty="0"/>
              <a:t>to grow?</a:t>
            </a:r>
          </a:p>
        </p:txBody>
      </p:sp>
      <p:sp>
        <p:nvSpPr>
          <p:cNvPr id="5" name="Rectangle 4"/>
          <p:cNvSpPr/>
          <p:nvPr/>
        </p:nvSpPr>
        <p:spPr bwMode="auto">
          <a:xfrm>
            <a:off x="2558531" y="2451789"/>
            <a:ext cx="4027473" cy="2638689"/>
          </a:xfrm>
          <a:prstGeom prst="rect">
            <a:avLst/>
          </a:prstGeom>
          <a:noFill/>
          <a:ln w="76200" cap="flat" cmpd="sng" algn="ctr">
            <a:solidFill>
              <a:srgbClr val="37609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outerShdw blurRad="38100" dist="38100" dir="2700000" algn="tl">
                  <a:srgbClr val="000000">
                    <a:alpha val="43137"/>
                  </a:srgbClr>
                </a:outerShdw>
              </a:effectLst>
              <a:latin typeface="Arial" charset="0"/>
            </a:endParaRPr>
          </a:p>
        </p:txBody>
      </p:sp>
    </p:spTree>
    <p:extLst>
      <p:ext uri="{BB962C8B-B14F-4D97-AF65-F5344CB8AC3E}">
        <p14:creationId xmlns:p14="http://schemas.microsoft.com/office/powerpoint/2010/main" val="948746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5531"/>
            <a:ext cx="8229600" cy="1143000"/>
          </a:xfrm>
        </p:spPr>
        <p:txBody>
          <a:bodyPr>
            <a:noAutofit/>
          </a:bodyPr>
          <a:lstStyle/>
          <a:p>
            <a:r>
              <a:rPr lang="en-US" sz="3600" dirty="0"/>
              <a:t>Plants get their energy from only one kind of food…</a:t>
            </a:r>
          </a:p>
        </p:txBody>
      </p:sp>
      <p:sp>
        <p:nvSpPr>
          <p:cNvPr id="3" name="Content Placeholder 2"/>
          <p:cNvSpPr>
            <a:spLocks noGrp="1"/>
          </p:cNvSpPr>
          <p:nvPr>
            <p:ph idx="1"/>
          </p:nvPr>
        </p:nvSpPr>
        <p:spPr>
          <a:xfrm>
            <a:off x="2859114" y="1476001"/>
            <a:ext cx="4120959" cy="2554669"/>
          </a:xfrm>
        </p:spPr>
        <p:txBody>
          <a:bodyPr>
            <a:normAutofit fontScale="92500" lnSpcReduction="20000"/>
          </a:bodyPr>
          <a:lstStyle/>
          <a:p>
            <a:pPr marL="0" indent="0">
              <a:buNone/>
            </a:pPr>
            <a:endParaRPr lang="en-US" dirty="0"/>
          </a:p>
          <a:p>
            <a:endParaRPr lang="en-US" dirty="0"/>
          </a:p>
          <a:p>
            <a:endParaRPr lang="en-US" dirty="0"/>
          </a:p>
          <a:p>
            <a:pPr>
              <a:buNone/>
            </a:pPr>
            <a:r>
              <a:rPr lang="en-US" sz="7200" dirty="0"/>
              <a:t>Glucose!</a:t>
            </a:r>
          </a:p>
          <a:p>
            <a:pPr>
              <a:buNone/>
            </a:pPr>
            <a:endParaRPr lang="en-US" sz="7200" dirty="0"/>
          </a:p>
        </p:txBody>
      </p:sp>
      <p:pic>
        <p:nvPicPr>
          <p:cNvPr id="4" name="Picture 3" descr="http://upload.wikimedia.org/wikipedia/commons/5/5a/D-glucose-chain-3D-balls.png"/>
          <p:cNvPicPr/>
          <p:nvPr/>
        </p:nvPicPr>
        <p:blipFill>
          <a:blip r:embed="rId2" cstate="print"/>
          <a:srcRect/>
          <a:stretch>
            <a:fillRect/>
          </a:stretch>
        </p:blipFill>
        <p:spPr bwMode="auto">
          <a:xfrm>
            <a:off x="3068451" y="4145833"/>
            <a:ext cx="2899193" cy="1609701"/>
          </a:xfrm>
          <a:prstGeom prst="rect">
            <a:avLst/>
          </a:prstGeom>
          <a:noFill/>
          <a:ln w="9525">
            <a:noFill/>
            <a:miter lim="800000"/>
            <a:headEnd/>
            <a:tailEnd/>
          </a:ln>
        </p:spPr>
      </p:pic>
    </p:spTree>
    <p:extLst>
      <p:ext uri="{BB962C8B-B14F-4D97-AF65-F5344CB8AC3E}">
        <p14:creationId xmlns:p14="http://schemas.microsoft.com/office/powerpoint/2010/main" val="242777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8764" y="1751969"/>
            <a:ext cx="8002238" cy="1143000"/>
          </a:xfrm>
        </p:spPr>
        <p:txBody>
          <a:bodyPr>
            <a:noAutofit/>
          </a:bodyPr>
          <a:lstStyle/>
          <a:p>
            <a:r>
              <a:rPr lang="en-US" sz="3600" dirty="0"/>
              <a:t>And, unlike us, plants make all of their own food.</a:t>
            </a:r>
          </a:p>
        </p:txBody>
      </p:sp>
      <p:sp>
        <p:nvSpPr>
          <p:cNvPr id="3" name="Content Placeholder 2"/>
          <p:cNvSpPr>
            <a:spLocks noGrp="1"/>
          </p:cNvSpPr>
          <p:nvPr>
            <p:ph idx="1"/>
          </p:nvPr>
        </p:nvSpPr>
        <p:spPr>
          <a:xfrm>
            <a:off x="457200" y="3140389"/>
            <a:ext cx="8229600" cy="1639732"/>
          </a:xfrm>
        </p:spPr>
        <p:txBody>
          <a:bodyPr>
            <a:normAutofit/>
          </a:bodyPr>
          <a:lstStyle/>
          <a:p>
            <a:pPr marL="0" indent="0" algn="ctr">
              <a:buNone/>
            </a:pPr>
            <a:r>
              <a:rPr lang="en-US" sz="3600" dirty="0"/>
              <a:t>Today you will learn how plants make glucose to supply their energy needs.</a:t>
            </a:r>
          </a:p>
        </p:txBody>
      </p:sp>
    </p:spTree>
    <p:extLst>
      <p:ext uri="{BB962C8B-B14F-4D97-AF65-F5344CB8AC3E}">
        <p14:creationId xmlns:p14="http://schemas.microsoft.com/office/powerpoint/2010/main" val="1341182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37976"/>
            <a:ext cx="9144000" cy="1143000"/>
          </a:xfrm>
        </p:spPr>
        <p:txBody>
          <a:bodyPr>
            <a:noAutofit/>
          </a:bodyPr>
          <a:lstStyle/>
          <a:p>
            <a:r>
              <a:rPr lang="en-US" sz="3200" dirty="0"/>
              <a:t>For this activity, your team will assemble 4 unique puzzles that tell the story of photosynthesis.</a:t>
            </a:r>
          </a:p>
        </p:txBody>
      </p:sp>
      <p:sp>
        <p:nvSpPr>
          <p:cNvPr id="3" name="Content Placeholder 2"/>
          <p:cNvSpPr>
            <a:spLocks noGrp="1"/>
          </p:cNvSpPr>
          <p:nvPr>
            <p:ph idx="1"/>
          </p:nvPr>
        </p:nvSpPr>
        <p:spPr>
          <a:xfrm>
            <a:off x="1555522" y="1812309"/>
            <a:ext cx="6326187" cy="4525963"/>
          </a:xfrm>
        </p:spPr>
        <p:txBody>
          <a:bodyPr>
            <a:normAutofit fontScale="85000" lnSpcReduction="10000"/>
          </a:bodyPr>
          <a:lstStyle/>
          <a:p>
            <a:pPr marL="457200" lvl="1" indent="0">
              <a:buNone/>
            </a:pPr>
            <a:endParaRPr lang="en-US" dirty="0"/>
          </a:p>
          <a:p>
            <a:pPr lvl="1"/>
            <a:r>
              <a:rPr lang="en-US" b="1" dirty="0"/>
              <a:t>Puzzle 1</a:t>
            </a:r>
            <a:r>
              <a:rPr lang="en-US" dirty="0"/>
              <a:t> with the white border provides an overview of photosynthesis.</a:t>
            </a:r>
          </a:p>
          <a:p>
            <a:pPr lvl="1"/>
            <a:r>
              <a:rPr lang="en-US" b="1" dirty="0"/>
              <a:t>Puzzle 2 </a:t>
            </a:r>
            <a:r>
              <a:rPr lang="en-US" dirty="0"/>
              <a:t>with the aqua border explains the photosynthesis chemical equation.</a:t>
            </a:r>
          </a:p>
          <a:p>
            <a:pPr lvl="1"/>
            <a:r>
              <a:rPr lang="en-US" b="1" dirty="0"/>
              <a:t>Puzzle 3 </a:t>
            </a:r>
            <a:r>
              <a:rPr lang="en-US" dirty="0"/>
              <a:t>with the dark green border describes the structures within the leaf where photosynthesis occurs.</a:t>
            </a:r>
          </a:p>
          <a:p>
            <a:pPr lvl="1"/>
            <a:r>
              <a:rPr lang="en-US" b="1" dirty="0"/>
              <a:t>Puzzle 4 </a:t>
            </a:r>
            <a:r>
              <a:rPr lang="en-US" dirty="0"/>
              <a:t>with the orange border shows the interdependence of plants and people. </a:t>
            </a:r>
          </a:p>
          <a:p>
            <a:pPr lvl="1"/>
            <a:r>
              <a:rPr lang="en-US" b="1" dirty="0"/>
              <a:t>Puzzle 5 </a:t>
            </a:r>
            <a:r>
              <a:rPr lang="en-US" dirty="0"/>
              <a:t>with the red border graphs photosynthesis activity during one year.</a:t>
            </a:r>
          </a:p>
        </p:txBody>
      </p:sp>
      <p:sp>
        <p:nvSpPr>
          <p:cNvPr id="4" name="Rectangle 3"/>
          <p:cNvSpPr/>
          <p:nvPr/>
        </p:nvSpPr>
        <p:spPr>
          <a:xfrm>
            <a:off x="1694268" y="2287496"/>
            <a:ext cx="304800" cy="3048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1694268" y="3028152"/>
            <a:ext cx="304800" cy="304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694268" y="3776081"/>
            <a:ext cx="304800" cy="304800"/>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1694268" y="4834587"/>
            <a:ext cx="304800" cy="304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1694268" y="5569886"/>
            <a:ext cx="304800" cy="304800"/>
          </a:xfrm>
          <a:prstGeom prst="rec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95992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0083" y="1792884"/>
            <a:ext cx="7356808" cy="2358479"/>
          </a:xfrm>
        </p:spPr>
        <p:txBody>
          <a:bodyPr>
            <a:noAutofit/>
          </a:bodyPr>
          <a:lstStyle/>
          <a:p>
            <a:r>
              <a:rPr lang="en-US" sz="2800" dirty="0"/>
              <a:t>Once your team has completed a puzzle, raise your hand, and you will be given an information sheet about that puzzle’s topic. After reading the information together as a team, you may move on to the next puzzle.</a:t>
            </a:r>
            <a:br>
              <a:rPr lang="en-US" sz="2800" dirty="0"/>
            </a:br>
            <a:endParaRPr lang="en-US" sz="2800" dirty="0"/>
          </a:p>
        </p:txBody>
      </p:sp>
      <p:sp>
        <p:nvSpPr>
          <p:cNvPr id="3" name="Rectangle 2"/>
          <p:cNvSpPr/>
          <p:nvPr/>
        </p:nvSpPr>
        <p:spPr>
          <a:xfrm>
            <a:off x="1124046" y="4307841"/>
            <a:ext cx="7268134" cy="1384995"/>
          </a:xfrm>
          <a:prstGeom prst="rect">
            <a:avLst/>
          </a:prstGeom>
        </p:spPr>
        <p:txBody>
          <a:bodyPr wrap="square">
            <a:spAutoFit/>
          </a:bodyPr>
          <a:lstStyle/>
          <a:p>
            <a:pPr algn="ctr">
              <a:spcBef>
                <a:spcPct val="0"/>
              </a:spcBef>
            </a:pPr>
            <a:r>
              <a:rPr lang="en-US" sz="2800" dirty="0">
                <a:latin typeface="+mj-lt"/>
                <a:ea typeface="+mj-ea"/>
                <a:cs typeface="+mj-cs"/>
              </a:rPr>
              <a:t>When you complete all four puzzles and readings, you may start on the worksheet. </a:t>
            </a:r>
            <a:br>
              <a:rPr lang="en-US" sz="2800" dirty="0">
                <a:latin typeface="+mj-lt"/>
                <a:ea typeface="+mj-ea"/>
                <a:cs typeface="+mj-cs"/>
              </a:rPr>
            </a:br>
            <a:endParaRPr lang="en-US" sz="2800" dirty="0">
              <a:latin typeface="+mj-lt"/>
              <a:ea typeface="+mj-ea"/>
              <a:cs typeface="+mj-cs"/>
            </a:endParaRPr>
          </a:p>
        </p:txBody>
      </p:sp>
    </p:spTree>
    <p:extLst>
      <p:ext uri="{BB962C8B-B14F-4D97-AF65-F5344CB8AC3E}">
        <p14:creationId xmlns:p14="http://schemas.microsoft.com/office/powerpoint/2010/main" val="33811168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549</TotalTime>
  <Words>385</Words>
  <Application>Microsoft Office PowerPoint</Application>
  <PresentationFormat>On-screen Show (4:3)</PresentationFormat>
  <Paragraphs>59</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Wingdings</vt:lpstr>
      <vt:lpstr>Office Theme</vt:lpstr>
      <vt:lpstr>PowerPoint Presentation</vt:lpstr>
      <vt:lpstr>Where do you get the energy to...</vt:lpstr>
      <vt:lpstr>Name some of your favorite foods… </vt:lpstr>
      <vt:lpstr>All of those foods fit into one or more of the following categories:</vt:lpstr>
      <vt:lpstr>We eat many different kinds of food for our energy.</vt:lpstr>
      <vt:lpstr>Plants get their energy from only one kind of food…</vt:lpstr>
      <vt:lpstr>And, unlike us, plants make all of their own food.</vt:lpstr>
      <vt:lpstr>For this activity, your team will assemble 4 unique puzzles that tell the story of photosynthesis.</vt:lpstr>
      <vt:lpstr>Once your team has completed a puzzle, raise your hand, and you will be given an information sheet about that puzzle’s topic. After reading the information together as a team, you may move on to the next puzzle. </vt:lpstr>
      <vt:lpstr>Plants grow because they produce their own food.   We grow because we eat the plants--their roots, their stems, their leaves, and their seeds.</vt:lpstr>
      <vt:lpstr>All life on Earth owes its existence to the process of photosynthesis.</vt:lpstr>
      <vt:lpstr>PowerPoint Presentation</vt:lpstr>
      <vt:lpstr>Scientists are identifying plant genes responsible for differing methods of photosynthesis.   They hope that this research will lead to the development of plants that are more resistant to stresses such as drought and cold.   </vt:lpstr>
    </vt:vector>
  </TitlesOfParts>
  <Manager/>
  <Company>Discovery Education, Inc.</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Rebecca Prizer</dc:creator>
  <cp:keywords/>
  <dc:description/>
  <cp:lastModifiedBy>Eric Klinefelter</cp:lastModifiedBy>
  <cp:revision>52</cp:revision>
  <dcterms:created xsi:type="dcterms:W3CDTF">2015-08-14T15:12:47Z</dcterms:created>
  <dcterms:modified xsi:type="dcterms:W3CDTF">2017-11-13T14:18:49Z</dcterms:modified>
  <cp:category/>
</cp:coreProperties>
</file>