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70"/>
  </p:normalViewPr>
  <p:slideViewPr>
    <p:cSldViewPr snapToGrid="0" snapToObjects="1">
      <p:cViewPr varScale="1">
        <p:scale>
          <a:sx n="73" d="100"/>
          <a:sy n="73" d="100"/>
        </p:scale>
        <p:origin x="824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10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3296179"/>
            <a:ext cx="10464800" cy="1644122"/>
          </a:xfrm>
          <a:prstGeom prst="rect">
            <a:avLst/>
          </a:prstGeom>
        </p:spPr>
        <p:txBody>
          <a:bodyPr anchor="t"/>
          <a:lstStyle>
            <a:lvl1pPr>
              <a:defRPr spc="-159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9682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  <a:defRPr sz="3600" spc="-72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  <a:lvl2pPr marL="0" indent="0" algn="ctr">
              <a:spcBef>
                <a:spcPts val="1200"/>
              </a:spcBef>
              <a:buSzTx/>
              <a:buNone/>
              <a:defRPr sz="3600" spc="-72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2pPr>
            <a:lvl3pPr marL="0" indent="0" algn="ctr">
              <a:spcBef>
                <a:spcPts val="1200"/>
              </a:spcBef>
              <a:buSzTx/>
              <a:buNone/>
              <a:defRPr sz="3600" spc="-72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3pPr>
            <a:lvl4pPr marL="0" indent="0" algn="ctr">
              <a:spcBef>
                <a:spcPts val="1200"/>
              </a:spcBef>
              <a:buSzTx/>
              <a:buNone/>
              <a:defRPr sz="3600" spc="-72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4pPr>
            <a:lvl5pPr marL="0" indent="0" algn="ctr">
              <a:spcBef>
                <a:spcPts val="1200"/>
              </a:spcBef>
              <a:buSzTx/>
              <a:buNone/>
              <a:defRPr sz="3600" spc="-72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Together Counts Logo_050818.pdf" descr="Together Counts Logo_0508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1944" y="8683277"/>
            <a:ext cx="917923" cy="91792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ounded Rectangle"/>
          <p:cNvSpPr/>
          <p:nvPr/>
        </p:nvSpPr>
        <p:spPr>
          <a:xfrm>
            <a:off x="503932" y="9155201"/>
            <a:ext cx="10822583" cy="448209"/>
          </a:xfrm>
          <a:prstGeom prst="roundRect">
            <a:avLst>
              <a:gd name="adj" fmla="val 18739"/>
            </a:avLst>
          </a:prstGeom>
          <a:solidFill>
            <a:srgbClr val="D6BF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EVERYDAY LEARNING / Grades 3–5"/>
          <p:cNvSpPr txBox="1"/>
          <p:nvPr/>
        </p:nvSpPr>
        <p:spPr>
          <a:xfrm>
            <a:off x="609600" y="9226905"/>
            <a:ext cx="30613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EVERYDAY LEARNING / Grades 3–5</a:t>
            </a:r>
          </a:p>
        </p:txBody>
      </p:sp>
      <p:sp>
        <p:nvSpPr>
          <p:cNvPr id="16" name="Rounded Rectangle"/>
          <p:cNvSpPr/>
          <p:nvPr/>
        </p:nvSpPr>
        <p:spPr>
          <a:xfrm>
            <a:off x="516466" y="507550"/>
            <a:ext cx="11971868" cy="1119292"/>
          </a:xfrm>
          <a:prstGeom prst="roundRect">
            <a:avLst>
              <a:gd name="adj" fmla="val 7504"/>
            </a:avLst>
          </a:prstGeom>
          <a:solidFill>
            <a:srgbClr val="EC4E2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0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139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Together Counts Logo_050818.pdf" descr="Together Counts Logo_0508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1944" y="8683277"/>
            <a:ext cx="917923" cy="91792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Rounded Rectangle"/>
          <p:cNvSpPr/>
          <p:nvPr/>
        </p:nvSpPr>
        <p:spPr>
          <a:xfrm>
            <a:off x="508694" y="9155201"/>
            <a:ext cx="10817821" cy="448209"/>
          </a:xfrm>
          <a:prstGeom prst="roundRect">
            <a:avLst>
              <a:gd name="adj" fmla="val 18739"/>
            </a:avLst>
          </a:prstGeom>
          <a:solidFill>
            <a:srgbClr val="D6BF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EVERYDAY LEARNING / Grades 3–5"/>
          <p:cNvSpPr txBox="1"/>
          <p:nvPr/>
        </p:nvSpPr>
        <p:spPr>
          <a:xfrm>
            <a:off x="609600" y="9226905"/>
            <a:ext cx="30613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EVERYDAY LEARNING / Grades 3–5</a:t>
            </a:r>
          </a:p>
        </p:txBody>
      </p:sp>
      <p:sp>
        <p:nvSpPr>
          <p:cNvPr id="63" name="Rounded Rectangle"/>
          <p:cNvSpPr/>
          <p:nvPr/>
        </p:nvSpPr>
        <p:spPr>
          <a:xfrm>
            <a:off x="516466" y="503317"/>
            <a:ext cx="11971868" cy="1119292"/>
          </a:xfrm>
          <a:prstGeom prst="roundRect">
            <a:avLst>
              <a:gd name="adj" fmla="val 7504"/>
            </a:avLst>
          </a:prstGeom>
          <a:solidFill>
            <a:srgbClr val="EC4E2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Body Level One…"/>
          <p:cNvSpPr txBox="1">
            <a:spLocks noGrp="1"/>
          </p:cNvSpPr>
          <p:nvPr>
            <p:ph type="body" idx="1"/>
          </p:nvPr>
        </p:nvSpPr>
        <p:spPr>
          <a:xfrm>
            <a:off x="1274233" y="1938866"/>
            <a:ext cx="11099801" cy="628650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  <a:lvl2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2pPr>
            <a:lvl3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3pPr>
            <a:lvl4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4pPr>
            <a:lvl5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753533" y="541866"/>
            <a:ext cx="11099801" cy="1059127"/>
          </a:xfrm>
          <a:prstGeom prst="rect">
            <a:avLst/>
          </a:prstGeom>
        </p:spPr>
        <p:txBody>
          <a:bodyPr anchor="t"/>
          <a:lstStyle>
            <a:lvl1pPr algn="l">
              <a:defRPr sz="6000" spc="-18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Together Counts Logo_050818.pdf" descr="Together Counts Logo_0508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1944" y="8683277"/>
            <a:ext cx="917923" cy="91792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Rounded Rectangle"/>
          <p:cNvSpPr/>
          <p:nvPr/>
        </p:nvSpPr>
        <p:spPr>
          <a:xfrm>
            <a:off x="508694" y="9155201"/>
            <a:ext cx="10817821" cy="448209"/>
          </a:xfrm>
          <a:prstGeom prst="roundRect">
            <a:avLst>
              <a:gd name="adj" fmla="val 18739"/>
            </a:avLst>
          </a:prstGeom>
          <a:solidFill>
            <a:srgbClr val="D6BF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EVERYDAY LEARNING / Grades 3–5"/>
          <p:cNvSpPr txBox="1"/>
          <p:nvPr/>
        </p:nvSpPr>
        <p:spPr>
          <a:xfrm>
            <a:off x="609600" y="9226905"/>
            <a:ext cx="30613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EVERYDAY LEARNING / Grades 3–5</a:t>
            </a:r>
          </a:p>
        </p:txBody>
      </p:sp>
      <p:sp>
        <p:nvSpPr>
          <p:cNvPr id="76" name="Rounded Rectangle"/>
          <p:cNvSpPr/>
          <p:nvPr/>
        </p:nvSpPr>
        <p:spPr>
          <a:xfrm>
            <a:off x="516466" y="503317"/>
            <a:ext cx="11971868" cy="1119292"/>
          </a:xfrm>
          <a:prstGeom prst="roundRect">
            <a:avLst>
              <a:gd name="adj" fmla="val 7504"/>
            </a:avLst>
          </a:prstGeom>
          <a:solidFill>
            <a:srgbClr val="4196A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753533" y="541866"/>
            <a:ext cx="11099801" cy="1059127"/>
          </a:xfrm>
          <a:prstGeom prst="rect">
            <a:avLst/>
          </a:prstGeom>
        </p:spPr>
        <p:txBody>
          <a:bodyPr anchor="t"/>
          <a:lstStyle>
            <a:lvl1pPr algn="l">
              <a:defRPr sz="6000" spc="-18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ys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Together Counts Logo_050818.pdf" descr="Together Counts Logo_0508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1944" y="8683277"/>
            <a:ext cx="917923" cy="91792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Rounded Rectangle"/>
          <p:cNvSpPr/>
          <p:nvPr/>
        </p:nvSpPr>
        <p:spPr>
          <a:xfrm>
            <a:off x="508694" y="9155201"/>
            <a:ext cx="10817821" cy="448209"/>
          </a:xfrm>
          <a:prstGeom prst="roundRect">
            <a:avLst>
              <a:gd name="adj" fmla="val 18739"/>
            </a:avLst>
          </a:prstGeom>
          <a:solidFill>
            <a:srgbClr val="D6BF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EVERYDAY LEARNING / Grades 3–5"/>
          <p:cNvSpPr txBox="1"/>
          <p:nvPr/>
        </p:nvSpPr>
        <p:spPr>
          <a:xfrm>
            <a:off x="609600" y="9226905"/>
            <a:ext cx="30613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EVERYDAY LEARNING / Grades 3–5</a:t>
            </a:r>
          </a:p>
        </p:txBody>
      </p:sp>
      <p:sp>
        <p:nvSpPr>
          <p:cNvPr id="88" name="Rounded Rectangle"/>
          <p:cNvSpPr/>
          <p:nvPr/>
        </p:nvSpPr>
        <p:spPr>
          <a:xfrm>
            <a:off x="516466" y="503317"/>
            <a:ext cx="11971868" cy="1119292"/>
          </a:xfrm>
          <a:prstGeom prst="roundRect">
            <a:avLst>
              <a:gd name="adj" fmla="val 7504"/>
            </a:avLst>
          </a:prstGeom>
          <a:solidFill>
            <a:srgbClr val="F7A5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753533" y="541866"/>
            <a:ext cx="11099801" cy="1059127"/>
          </a:xfrm>
          <a:prstGeom prst="rect">
            <a:avLst/>
          </a:prstGeom>
        </p:spPr>
        <p:txBody>
          <a:bodyPr anchor="t"/>
          <a:lstStyle>
            <a:lvl1pPr algn="l">
              <a:defRPr sz="6000" spc="-18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en: Title &amp;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Together Counts Logo_050818.pdf" descr="Together Counts Logo_0508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1944" y="8683277"/>
            <a:ext cx="917923" cy="91792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ounded Rectangle"/>
          <p:cNvSpPr/>
          <p:nvPr/>
        </p:nvSpPr>
        <p:spPr>
          <a:xfrm>
            <a:off x="508694" y="9155201"/>
            <a:ext cx="10817821" cy="448209"/>
          </a:xfrm>
          <a:prstGeom prst="roundRect">
            <a:avLst>
              <a:gd name="adj" fmla="val 18739"/>
            </a:avLst>
          </a:prstGeom>
          <a:solidFill>
            <a:srgbClr val="D6BF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9" name="EVERYDAY LEARNING / Grades 3–5"/>
          <p:cNvSpPr txBox="1"/>
          <p:nvPr/>
        </p:nvSpPr>
        <p:spPr>
          <a:xfrm>
            <a:off x="609600" y="9226905"/>
            <a:ext cx="30613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EVERYDAY LEARNING / Grades 3–5</a:t>
            </a:r>
          </a:p>
        </p:txBody>
      </p:sp>
      <p:sp>
        <p:nvSpPr>
          <p:cNvPr id="100" name="Rounded Rectangle"/>
          <p:cNvSpPr/>
          <p:nvPr/>
        </p:nvSpPr>
        <p:spPr>
          <a:xfrm>
            <a:off x="516466" y="503317"/>
            <a:ext cx="11971868" cy="1119292"/>
          </a:xfrm>
          <a:prstGeom prst="roundRect">
            <a:avLst>
              <a:gd name="adj" fmla="val 7504"/>
            </a:avLst>
          </a:prstGeom>
          <a:solidFill>
            <a:srgbClr val="4196A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4233" y="1938866"/>
            <a:ext cx="11099801" cy="628650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  <a:lvl2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2pPr>
            <a:lvl3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3pPr>
            <a:lvl4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4pPr>
            <a:lvl5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753533" y="541866"/>
            <a:ext cx="11099801" cy="1059127"/>
          </a:xfrm>
          <a:prstGeom prst="rect">
            <a:avLst/>
          </a:prstGeom>
        </p:spPr>
        <p:txBody>
          <a:bodyPr anchor="t"/>
          <a:lstStyle>
            <a:lvl1pPr algn="l">
              <a:defRPr sz="6000" spc="-18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mile_swirl_042618.jpg" descr="smile_swirl_0426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2051" y="2750351"/>
            <a:ext cx="5700698" cy="570069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What is Wellness?"/>
          <p:cNvSpPr txBox="1">
            <a:spLocks noGrp="1"/>
          </p:cNvSpPr>
          <p:nvPr>
            <p:ph type="ctrTitle"/>
          </p:nvPr>
        </p:nvSpPr>
        <p:spPr>
          <a:xfrm>
            <a:off x="1270000" y="1882245"/>
            <a:ext cx="10464800" cy="1644122"/>
          </a:xfrm>
          <a:prstGeom prst="rect">
            <a:avLst/>
          </a:prstGeom>
        </p:spPr>
        <p:txBody>
          <a:bodyPr/>
          <a:lstStyle>
            <a:lvl1pPr>
              <a:defRPr sz="7200" spc="-144"/>
            </a:lvl1pPr>
          </a:lstStyle>
          <a:p>
            <a:r>
              <a:t>What is Wellness?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WC_10_ME_050918.png" descr="WC_10_ME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2146300"/>
            <a:ext cx="60833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Mental &amp; Emotional Heal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Mental &amp; Emotional Health</a:t>
            </a:r>
          </a:p>
        </p:txBody>
      </p:sp>
      <p:sp>
        <p:nvSpPr>
          <p:cNvPr id="202" name="How can we strengthen our mental and emotional health?…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362172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How can we strengthen our mental and emotional health? </a:t>
            </a:r>
          </a:p>
          <a:p>
            <a:pPr marL="228600" indent="-228600">
              <a:spcBef>
                <a:spcPts val="900"/>
              </a:spcBef>
              <a:defRPr sz="2400" spc="-48"/>
            </a:pPr>
            <a:r>
              <a:t>Talking about our feelings and learning</a:t>
            </a:r>
            <a:br/>
            <a:r>
              <a:t>how to manage them</a:t>
            </a:r>
          </a:p>
          <a:p>
            <a:pPr marL="228600" indent="-228600">
              <a:spcBef>
                <a:spcPts val="900"/>
              </a:spcBef>
              <a:defRPr sz="2400" spc="-48"/>
            </a:pPr>
            <a:r>
              <a:t>Learning skills to cope with stress</a:t>
            </a:r>
            <a:br/>
            <a:r>
              <a:t>and challenges</a:t>
            </a:r>
          </a:p>
          <a:p>
            <a:pPr marL="228600" indent="-228600">
              <a:spcBef>
                <a:spcPts val="900"/>
              </a:spcBef>
              <a:defRPr sz="2400" spc="-48"/>
            </a:pPr>
            <a:r>
              <a:t>Reaching out for help from a trusted</a:t>
            </a:r>
            <a:br/>
            <a:r>
              <a:t>adult when we need it</a:t>
            </a:r>
          </a:p>
          <a:p>
            <a:pPr marL="228600" indent="-228600">
              <a:spcBef>
                <a:spcPts val="900"/>
              </a:spcBef>
              <a:defRPr sz="2400" spc="-48"/>
            </a:pPr>
            <a:r>
              <a:t>Being physically active, eating a</a:t>
            </a:r>
            <a:br/>
            <a:r>
              <a:t>balanced diet, and getting enough sleep</a:t>
            </a:r>
          </a:p>
          <a:p>
            <a:pPr marL="228600" indent="-228600">
              <a:spcBef>
                <a:spcPts val="900"/>
              </a:spcBef>
              <a:defRPr sz="2400" spc="-48"/>
            </a:pPr>
            <a:r>
              <a:t>Doing activities we enjoy with</a:t>
            </a:r>
            <a:br/>
            <a:r>
              <a:t>other people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ctivity: Make a Wheel of Well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4800" spc="-144"/>
            </a:lvl1pPr>
          </a:lstStyle>
          <a:p>
            <a:r>
              <a:t>Activity: Make a Wheel of Wellness</a:t>
            </a:r>
          </a:p>
        </p:txBody>
      </p:sp>
      <p:pic>
        <p:nvPicPr>
          <p:cNvPr id="205" name="WC_10_all_050918.png" descr="WC_10_all_050918.png"/>
          <p:cNvPicPr>
            <a:picLocks noChangeAspect="1"/>
          </p:cNvPicPr>
          <p:nvPr/>
        </p:nvPicPr>
        <p:blipFill>
          <a:blip r:embed="rId2">
            <a:extLst/>
          </a:blip>
          <a:srcRect t="11634"/>
          <a:stretch>
            <a:fillRect/>
          </a:stretch>
        </p:blipFill>
        <p:spPr>
          <a:xfrm>
            <a:off x="2489214" y="2054296"/>
            <a:ext cx="7628439" cy="6740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TC_paper_051018.png" descr="TC_paper_0510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6827" y="3307823"/>
            <a:ext cx="683569" cy="98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TC_paperclips_051018.png" descr="TC_paperclips_0510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7214" y="3292278"/>
            <a:ext cx="611566" cy="101968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Activity: Make a Wheel of Well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lvl="1" algn="l">
              <a:defRPr sz="4800" spc="-144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Activity: Make a Wheel of Wellness</a:t>
            </a:r>
          </a:p>
        </p:txBody>
      </p:sp>
      <p:sp>
        <p:nvSpPr>
          <p:cNvPr id="210" name="Paper…"/>
          <p:cNvSpPr txBox="1">
            <a:spLocks noGrp="1"/>
          </p:cNvSpPr>
          <p:nvPr>
            <p:ph type="body" sz="half" idx="1"/>
          </p:nvPr>
        </p:nvSpPr>
        <p:spPr>
          <a:xfrm>
            <a:off x="2547755" y="3560394"/>
            <a:ext cx="9767857" cy="3728726"/>
          </a:xfrm>
          <a:prstGeom prst="rect">
            <a:avLst/>
          </a:prstGeom>
        </p:spPr>
        <p:txBody>
          <a:bodyPr numCol="2" spcCol="488392">
            <a:normAutofit lnSpcReduction="10000"/>
          </a:bodyPr>
          <a:lstStyle/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Paper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Compass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Yarn or string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Pencil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Paperclips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Push pins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Scissors</a:t>
            </a:r>
          </a:p>
        </p:txBody>
      </p:sp>
      <p:sp>
        <p:nvSpPr>
          <p:cNvPr id="211" name="Materials:"/>
          <p:cNvSpPr txBox="1"/>
          <p:nvPr/>
        </p:nvSpPr>
        <p:spPr>
          <a:xfrm>
            <a:off x="4988371" y="2024941"/>
            <a:ext cx="302805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Materials:</a:t>
            </a:r>
          </a:p>
        </p:txBody>
      </p:sp>
      <p:pic>
        <p:nvPicPr>
          <p:cNvPr id="212" name="yarn_050918.png" descr="yarn_0509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5190" y="5594420"/>
            <a:ext cx="1084564" cy="755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compass_050918.png" descr="compass_0509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95893" y="4379082"/>
            <a:ext cx="665437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scissors_050918.png" descr="scissors_0509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51235" y="5591047"/>
            <a:ext cx="663524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encil_050918.png" descr="Pencil_05091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48845" y="6679370"/>
            <a:ext cx="759533" cy="755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TC_pushpins_051018.png" descr="TC_pushpins_05101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41212" y="4526297"/>
            <a:ext cx="683569" cy="850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ake a piece of paper and draw a large circle on it with your pencil.  Use up most of the space on the paper. You may use a compass, or for an extra challenge, try drawing one freehand, using one of the following techniques.…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4300"/>
              </a:spcBef>
              <a:buClrTx/>
              <a:buSzTx/>
              <a:buNone/>
              <a:defRPr sz="2400" spc="-48"/>
            </a:pPr>
            <a:r>
              <a:t>Take a piece of paper and draw a</a:t>
            </a:r>
            <a:br/>
            <a:r>
              <a:t>large circle on it with your pencil. </a:t>
            </a:r>
            <a:br/>
            <a:r>
              <a:t>Use up most of the space on the paper. You may use a compass, or for an extra challenge, try drawing one freehand, using one of the following techniques. </a:t>
            </a:r>
          </a:p>
          <a:p>
            <a:pPr marL="0" indent="0">
              <a:spcBef>
                <a:spcPts val="4300"/>
              </a:spcBef>
              <a:buClrTx/>
              <a:buSzTx/>
              <a:buNone/>
              <a:defRPr sz="2400" spc="-48"/>
            </a:pPr>
            <a:r>
              <a:t>Why try it without a compass?</a:t>
            </a:r>
            <a:br/>
            <a:r>
              <a:t>Because it’s fun!</a:t>
            </a:r>
          </a:p>
        </p:txBody>
      </p:sp>
      <p:sp>
        <p:nvSpPr>
          <p:cNvPr id="219" name="Draw a circle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lvl="1" algn="l">
              <a:defRPr sz="4800" spc="-144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Draw a circle.</a:t>
            </a:r>
          </a:p>
        </p:txBody>
      </p:sp>
      <p:pic>
        <p:nvPicPr>
          <p:cNvPr id="220" name="Circle_1_050918.png" descr="Circle_1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587" y="2022197"/>
            <a:ext cx="6119839" cy="6119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encil_050918.png" descr="Pencil_0509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56474" y="1957625"/>
            <a:ext cx="575115" cy="571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yarn_050918.png" descr="yarn_0509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44309" y="2540039"/>
            <a:ext cx="821165" cy="571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compass_050918.png" descr="compass_0509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03522" y="2504634"/>
            <a:ext cx="665436" cy="10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cissors_050918.png" descr="scissors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6399" y="4217968"/>
            <a:ext cx="922251" cy="1059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CIRCLE_8_050918.png" descr="CIRCLE_8_0509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84124" y="5133473"/>
            <a:ext cx="3810001" cy="3951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Circle_7_050918.png" descr="Circle_7_0509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7400" y="4862250"/>
            <a:ext cx="3810000" cy="3951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Circle_6_050918.png" descr="Circle_6_0509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0675" y="4933246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Circle_5_050918.png" descr="Circle_5_0509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56111" y="1253738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Cirlcle_4_050918.png" descr="Cirlcle_4_05091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88722" y="1253738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Circle3_050918.png" descr="Circle3_05091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02464" y="1546686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Circle_2_050918.png" descr="Circle_2_05091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5293" y="1546686"/>
            <a:ext cx="3810001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Cut, fold and divide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lvl="1" algn="l">
              <a:defRPr sz="4800" spc="-144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Cut, fold and divide.</a:t>
            </a:r>
          </a:p>
        </p:txBody>
      </p:sp>
      <p:sp>
        <p:nvSpPr>
          <p:cNvPr id="234" name="Cut, fold and divide."/>
          <p:cNvSpPr txBox="1"/>
          <p:nvPr/>
        </p:nvSpPr>
        <p:spPr>
          <a:xfrm>
            <a:off x="753533" y="541866"/>
            <a:ext cx="11099801" cy="105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4800" b="0" spc="-144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Cut, fold and divide.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ctivity: Make a Wheel of Well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4800" spc="-144"/>
            </a:lvl1pPr>
          </a:lstStyle>
          <a:p>
            <a:r>
              <a:t>Activity: Make a Wheel of Wellness</a:t>
            </a:r>
          </a:p>
        </p:txBody>
      </p:sp>
      <p:pic>
        <p:nvPicPr>
          <p:cNvPr id="237" name="Wellness_Wheel_Parts051618.jpg" descr="Wellness_Wheel_Parts0516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849" y="2365940"/>
            <a:ext cx="10196182" cy="6260463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Line"/>
          <p:cNvSpPr/>
          <p:nvPr/>
        </p:nvSpPr>
        <p:spPr>
          <a:xfrm flipV="1">
            <a:off x="4589555" y="2575702"/>
            <a:ext cx="1" cy="6430898"/>
          </a:xfrm>
          <a:prstGeom prst="line">
            <a:avLst/>
          </a:prstGeom>
          <a:ln w="254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9" name="Line"/>
          <p:cNvSpPr/>
          <p:nvPr/>
        </p:nvSpPr>
        <p:spPr>
          <a:xfrm flipV="1">
            <a:off x="8059354" y="2575702"/>
            <a:ext cx="1" cy="6430898"/>
          </a:xfrm>
          <a:prstGeom prst="line">
            <a:avLst/>
          </a:prstGeom>
          <a:ln w="254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0" name="Icons"/>
          <p:cNvSpPr txBox="1">
            <a:spLocks noGrp="1"/>
          </p:cNvSpPr>
          <p:nvPr>
            <p:ph type="body" sz="quarter" idx="1"/>
          </p:nvPr>
        </p:nvSpPr>
        <p:spPr>
          <a:xfrm>
            <a:off x="516032" y="1750157"/>
            <a:ext cx="4076292" cy="48823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400" spc="-48"/>
            </a:lvl1pPr>
          </a:lstStyle>
          <a:p>
            <a:r>
              <a:t>Icons</a:t>
            </a:r>
          </a:p>
        </p:txBody>
      </p:sp>
      <p:sp>
        <p:nvSpPr>
          <p:cNvPr id="241" name="Words"/>
          <p:cNvSpPr txBox="1"/>
          <p:nvPr/>
        </p:nvSpPr>
        <p:spPr>
          <a:xfrm>
            <a:off x="4469849" y="1750157"/>
            <a:ext cx="4076292" cy="48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spcBef>
                <a:spcPts val="2400"/>
              </a:spcBef>
              <a:defRPr b="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Words</a:t>
            </a:r>
          </a:p>
        </p:txBody>
      </p:sp>
      <p:sp>
        <p:nvSpPr>
          <p:cNvPr id="242" name="Pictures"/>
          <p:cNvSpPr txBox="1"/>
          <p:nvPr/>
        </p:nvSpPr>
        <p:spPr>
          <a:xfrm>
            <a:off x="8412476" y="1750157"/>
            <a:ext cx="4076292" cy="48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spcBef>
                <a:spcPts val="2400"/>
              </a:spcBef>
              <a:defRPr b="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Pictures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TC_mind_body_050818.png" descr="TC_mind_body_0508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39" y="1889436"/>
            <a:ext cx="6025229" cy="597472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Wellness is about being healthy in heart, mind and body. It focuses on the whole person, not just one part.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Wellness is about being</a:t>
            </a:r>
            <a:br/>
            <a:r>
              <a:t>healthy in heart, mind and body. It focuses on the whole person, not just one part.</a:t>
            </a:r>
          </a:p>
        </p:txBody>
      </p:sp>
      <p:sp>
        <p:nvSpPr>
          <p:cNvPr id="169" name="Wellness: Every Part Counts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Wellness: Every Part Counts!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irst, there’s the circle. That represents the whole person.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First, there’s the circle.</a:t>
            </a:r>
            <a:br/>
            <a:r>
              <a:t>That represents the</a:t>
            </a:r>
            <a:br/>
            <a:r>
              <a:t>whole person.</a:t>
            </a:r>
          </a:p>
        </p:txBody>
      </p:sp>
      <p:sp>
        <p:nvSpPr>
          <p:cNvPr id="172" name="Let’s break it down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break it down.</a:t>
            </a:r>
          </a:p>
        </p:txBody>
      </p:sp>
      <p:pic>
        <p:nvPicPr>
          <p:cNvPr id="173" name="WC_circle_050918.png" descr="WC_circle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5339" y="2407563"/>
            <a:ext cx="7212502" cy="5573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WC_circle_3_050918.png" descr="WC_circle_3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5706" y="2407280"/>
            <a:ext cx="7213236" cy="557386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Next we divide the circle into 3 equal parts.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Next we divide the circle</a:t>
            </a:r>
            <a:br/>
            <a:r>
              <a:t>into 3 equal parts.</a:t>
            </a:r>
          </a:p>
        </p:txBody>
      </p:sp>
      <p:sp>
        <p:nvSpPr>
          <p:cNvPr id="177" name="Let’s break it down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break it down.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WC_10_all_050918.png" descr="WC_10_all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47" y="2152946"/>
            <a:ext cx="6082530" cy="6082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WC_circle_3_050918.png" descr="WC_circle_3_0509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5706" y="2407280"/>
            <a:ext cx="7213236" cy="557386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Now we label the parts:…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Now we label the parts: </a:t>
            </a:r>
          </a:p>
          <a:p>
            <a:pPr marL="279400" indent="-279400">
              <a:spcBef>
                <a:spcPts val="1200"/>
              </a:spcBef>
              <a:buClr>
                <a:srgbClr val="F7A528"/>
              </a:buClr>
            </a:pPr>
            <a:r>
              <a:t>Physical</a:t>
            </a:r>
          </a:p>
          <a:p>
            <a:pPr marL="279400" indent="-279400">
              <a:spcBef>
                <a:spcPts val="1200"/>
              </a:spcBef>
            </a:pPr>
            <a:r>
              <a:t>Mental &amp; Emotional </a:t>
            </a:r>
          </a:p>
          <a:p>
            <a:pPr marL="279400" indent="-279400">
              <a:spcBef>
                <a:spcPts val="1200"/>
              </a:spcBef>
              <a:buClr>
                <a:srgbClr val="4196A4"/>
              </a:buClr>
            </a:pPr>
            <a:r>
              <a:t>Social</a:t>
            </a:r>
          </a:p>
        </p:txBody>
      </p:sp>
      <p:sp>
        <p:nvSpPr>
          <p:cNvPr id="182" name="Let’s break it down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break it down.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WC_10_all_050918.png" descr="WC_10_all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47" y="2152946"/>
            <a:ext cx="6082530" cy="608253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Every part counts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Every part counts!</a:t>
            </a:r>
          </a:p>
        </p:txBody>
      </p:sp>
      <p:sp>
        <p:nvSpPr>
          <p:cNvPr id="186" name="Here’s how the all  parts form the whole.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Here’s how the all </a:t>
            </a:r>
            <a:br/>
            <a:r>
              <a:t>parts form the whole.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WC_10_all_050918.png" descr="WC_10_all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47" y="2152946"/>
            <a:ext cx="6082530" cy="608253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Let’s break it down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break it down.</a:t>
            </a:r>
          </a:p>
        </p:txBody>
      </p:sp>
      <p:sp>
        <p:nvSpPr>
          <p:cNvPr id="190" name="Physical Health having a healthy diet, active lifestyle…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304800" indent="-304800">
              <a:spcBef>
                <a:spcPts val="1800"/>
              </a:spcBef>
              <a:buClr>
                <a:srgbClr val="F7A528"/>
              </a:buClr>
            </a:pPr>
            <a:r>
              <a:t>Physical Health</a:t>
            </a:r>
            <a:br/>
            <a:r>
              <a:rPr sz="2400" spc="-48"/>
              <a:t>having a healthy diet, active lifestyle</a:t>
            </a:r>
          </a:p>
          <a:p>
            <a:pPr marL="304800" indent="-304800">
              <a:spcBef>
                <a:spcPts val="1800"/>
              </a:spcBef>
              <a:buClr>
                <a:srgbClr val="4196A4"/>
              </a:buClr>
            </a:pPr>
            <a:r>
              <a:t>Social Health</a:t>
            </a:r>
            <a:br/>
            <a:r>
              <a:rPr sz="2400" spc="-48"/>
              <a:t>getting along well with others–</a:t>
            </a:r>
            <a:br>
              <a:rPr sz="2400" spc="-48"/>
            </a:br>
            <a:r>
              <a:rPr sz="2400" spc="-48"/>
              <a:t>in person &amp; online</a:t>
            </a:r>
          </a:p>
          <a:p>
            <a:pPr marL="304800" indent="-304800">
              <a:spcBef>
                <a:spcPts val="1800"/>
              </a:spcBef>
            </a:pPr>
            <a:r>
              <a:t>Mental &amp; Emotional Health</a:t>
            </a:r>
            <a:br/>
            <a:r>
              <a:rPr sz="2400" spc="-48"/>
              <a:t>thinking clearly, coping with </a:t>
            </a:r>
            <a:br>
              <a:rPr sz="2400" spc="-48"/>
            </a:br>
            <a:r>
              <a:rPr sz="2400" spc="-48"/>
              <a:t>stress &amp; feelings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WC_10_phys_050918.png" descr="WC_10_phys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62" y="2152561"/>
            <a:ext cx="6083301" cy="6083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hysical Heal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Physical Health</a:t>
            </a:r>
          </a:p>
        </p:txBody>
      </p:sp>
      <p:sp>
        <p:nvSpPr>
          <p:cNvPr id="194" name="Let’s start with Physical Health. That’s the one we all talk about the most.…"/>
          <p:cNvSpPr txBox="1">
            <a:spLocks noGrp="1"/>
          </p:cNvSpPr>
          <p:nvPr>
            <p:ph type="body" sz="half" idx="4294967295"/>
          </p:nvPr>
        </p:nvSpPr>
        <p:spPr>
          <a:xfrm>
            <a:off x="6348806" y="1938866"/>
            <a:ext cx="6362172" cy="62865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800"/>
              </a:spcBef>
              <a:buSzTx/>
              <a:buNone/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Let’s start with Physical Health.</a:t>
            </a:r>
            <a:br/>
            <a:r>
              <a:rPr sz="2400" spc="-48"/>
              <a:t>That’s the one we all talk about the most.</a:t>
            </a:r>
          </a:p>
          <a:p>
            <a:pPr marL="0" indent="0">
              <a:spcBef>
                <a:spcPts val="2400"/>
              </a:spcBef>
              <a:buSzTx/>
              <a:buNone/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How can we strengthen</a:t>
            </a:r>
            <a:br/>
            <a:r>
              <a:t>our physical health? </a:t>
            </a:r>
          </a:p>
          <a:p>
            <a:pPr marL="228600" indent="-228600">
              <a:spcBef>
                <a:spcPts val="900"/>
              </a:spcBef>
              <a:buClr>
                <a:srgbClr val="F7A528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Getting exercise every day </a:t>
            </a:r>
          </a:p>
          <a:p>
            <a:pPr marL="228600" indent="-228600">
              <a:spcBef>
                <a:spcPts val="900"/>
              </a:spcBef>
              <a:buClr>
                <a:srgbClr val="F7A528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Eating a nutritious diet</a:t>
            </a:r>
          </a:p>
          <a:p>
            <a:pPr marL="228600" indent="-228600">
              <a:spcBef>
                <a:spcPts val="900"/>
              </a:spcBef>
              <a:buClr>
                <a:srgbClr val="F7A528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Getting enough sleep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WC_10_social_050918.png" descr="WC_10_social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62" y="2146300"/>
            <a:ext cx="6083301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ocial Heal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Health</a:t>
            </a:r>
          </a:p>
        </p:txBody>
      </p:sp>
      <p:sp>
        <p:nvSpPr>
          <p:cNvPr id="198" name="How can we strengthen our social health?…"/>
          <p:cNvSpPr txBox="1">
            <a:spLocks noGrp="1"/>
          </p:cNvSpPr>
          <p:nvPr>
            <p:ph type="body" sz="half" idx="4294967295"/>
          </p:nvPr>
        </p:nvSpPr>
        <p:spPr>
          <a:xfrm>
            <a:off x="6348806" y="1938866"/>
            <a:ext cx="6362172" cy="62865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400"/>
              </a:spcBef>
              <a:buSzTx/>
              <a:buNone/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How can we strengthen</a:t>
            </a:r>
            <a:br>
              <a:rPr dirty="0"/>
            </a:br>
            <a:r>
              <a:rPr dirty="0"/>
              <a:t>our social health? 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Being a good friend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Communicating our feelings 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Cooperating with others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Having respect for people who are different than us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Showing kindness toward others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Standing up to bullies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Macintosh PowerPoint</Application>
  <PresentationFormat>Custom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Rounded MT Bold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What is Wellness?</vt:lpstr>
      <vt:lpstr>Wellness: Every Part Counts!</vt:lpstr>
      <vt:lpstr>Let’s break it down.</vt:lpstr>
      <vt:lpstr>Let’s break it down.</vt:lpstr>
      <vt:lpstr>Let’s break it down.</vt:lpstr>
      <vt:lpstr>Every part counts!</vt:lpstr>
      <vt:lpstr>Let’s break it down.</vt:lpstr>
      <vt:lpstr>Physical Health</vt:lpstr>
      <vt:lpstr>Social Health</vt:lpstr>
      <vt:lpstr>Mental &amp; Emotional Health</vt:lpstr>
      <vt:lpstr>Activity: Make a Wheel of Wellness</vt:lpstr>
      <vt:lpstr>Activity: Make a Wheel of Wellness</vt:lpstr>
      <vt:lpstr>Draw a circle.</vt:lpstr>
      <vt:lpstr>Cut, fold and divide.</vt:lpstr>
      <vt:lpstr>Activity: Make a Wheel of Wellness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Wellness?</dc:title>
  <cp:lastModifiedBy>Christina Rea</cp:lastModifiedBy>
  <cp:revision>1</cp:revision>
  <dcterms:modified xsi:type="dcterms:W3CDTF">2018-10-26T18:56:32Z</dcterms:modified>
</cp:coreProperties>
</file>