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72"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D27"/>
    <a:srgbClr val="D6C1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70"/>
  </p:normalViewPr>
  <p:slideViewPr>
    <p:cSldViewPr snapToGrid="0" snapToObjects="1">
      <p:cViewPr varScale="1">
        <p:scale>
          <a:sx n="73" d="100"/>
          <a:sy n="73" d="100"/>
        </p:scale>
        <p:origin x="824" y="20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2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63104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3296179"/>
            <a:ext cx="10464800" cy="1644122"/>
          </a:xfrm>
          <a:prstGeom prst="rect">
            <a:avLst/>
          </a:prstGeom>
        </p:spPr>
        <p:txBody>
          <a:bodyPr anchor="t"/>
          <a:lstStyle>
            <a:lvl1pPr>
              <a:defRPr spc="-159">
                <a:latin typeface="Arial Rounded MT Bold"/>
                <a:ea typeface="Arial Rounded MT Bold"/>
                <a:cs typeface="Arial Rounded MT Bold"/>
                <a:sym typeface="Arial Rounded MT Bold"/>
              </a:defRPr>
            </a:lvl1pPr>
          </a:lstStyle>
          <a:p>
            <a:r>
              <a:t>Title Text</a:t>
            </a:r>
          </a:p>
        </p:txBody>
      </p:sp>
      <p:sp>
        <p:nvSpPr>
          <p:cNvPr id="12" name="Body Level One…"/>
          <p:cNvSpPr txBox="1">
            <a:spLocks noGrp="1"/>
          </p:cNvSpPr>
          <p:nvPr>
            <p:ph type="body" sz="quarter" idx="1"/>
          </p:nvPr>
        </p:nvSpPr>
        <p:spPr>
          <a:xfrm>
            <a:off x="1270000" y="5041900"/>
            <a:ext cx="10464800" cy="1968269"/>
          </a:xfrm>
          <a:prstGeom prst="rect">
            <a:avLst/>
          </a:prstGeom>
        </p:spPr>
        <p:txBody>
          <a:bodyPr anchor="t"/>
          <a:lstStyle>
            <a:lvl1pPr marL="0" indent="0" algn="ctr">
              <a:spcBef>
                <a:spcPts val="1200"/>
              </a:spcBef>
              <a:buSzTx/>
              <a:buNone/>
              <a:defRPr sz="3600" spc="-72">
                <a:latin typeface="Arial Rounded MT Bold"/>
                <a:ea typeface="Arial Rounded MT Bold"/>
                <a:cs typeface="Arial Rounded MT Bold"/>
                <a:sym typeface="Arial Rounded MT Bold"/>
              </a:defRPr>
            </a:lvl1pPr>
            <a:lvl2pPr marL="0" indent="0" algn="ctr">
              <a:spcBef>
                <a:spcPts val="1200"/>
              </a:spcBef>
              <a:buSzTx/>
              <a:buNone/>
              <a:defRPr sz="3600" spc="-72">
                <a:latin typeface="Arial Rounded MT Bold"/>
                <a:ea typeface="Arial Rounded MT Bold"/>
                <a:cs typeface="Arial Rounded MT Bold"/>
                <a:sym typeface="Arial Rounded MT Bold"/>
              </a:defRPr>
            </a:lvl2pPr>
            <a:lvl3pPr marL="0" indent="0" algn="ctr">
              <a:spcBef>
                <a:spcPts val="1200"/>
              </a:spcBef>
              <a:buSzTx/>
              <a:buNone/>
              <a:defRPr sz="3600" spc="-72">
                <a:latin typeface="Arial Rounded MT Bold"/>
                <a:ea typeface="Arial Rounded MT Bold"/>
                <a:cs typeface="Arial Rounded MT Bold"/>
                <a:sym typeface="Arial Rounded MT Bold"/>
              </a:defRPr>
            </a:lvl3pPr>
            <a:lvl4pPr marL="0" indent="0" algn="ctr">
              <a:spcBef>
                <a:spcPts val="1200"/>
              </a:spcBef>
              <a:buSzTx/>
              <a:buNone/>
              <a:defRPr sz="3600" spc="-72">
                <a:latin typeface="Arial Rounded MT Bold"/>
                <a:ea typeface="Arial Rounded MT Bold"/>
                <a:cs typeface="Arial Rounded MT Bold"/>
                <a:sym typeface="Arial Rounded MT Bold"/>
              </a:defRPr>
            </a:lvl4pPr>
            <a:lvl5pPr marL="0" indent="0" algn="ctr">
              <a:spcBef>
                <a:spcPts val="1200"/>
              </a:spcBef>
              <a:buSzTx/>
              <a:buNone/>
              <a:defRPr sz="3600" spc="-72">
                <a:latin typeface="Arial Rounded MT Bold"/>
                <a:ea typeface="Arial Rounded MT Bold"/>
                <a:cs typeface="Arial Rounded MT Bold"/>
                <a:sym typeface="Arial Rounded MT Bold"/>
              </a:defRPr>
            </a:lvl5pPr>
          </a:lstStyle>
          <a:p>
            <a:r>
              <a:t>Body Level One</a:t>
            </a:r>
          </a:p>
          <a:p>
            <a:pPr lvl="1"/>
            <a:r>
              <a:t>Body Level Two</a:t>
            </a:r>
          </a:p>
          <a:p>
            <a:pPr lvl="2"/>
            <a:r>
              <a:t>Body Level Three</a:t>
            </a:r>
          </a:p>
          <a:p>
            <a:pPr lvl="3"/>
            <a:r>
              <a:t>Body Level Four</a:t>
            </a:r>
          </a:p>
          <a:p>
            <a:pPr lvl="4"/>
            <a:r>
              <a:t>Body Level Five</a:t>
            </a:r>
          </a:p>
        </p:txBody>
      </p:sp>
      <p:pic>
        <p:nvPicPr>
          <p:cNvPr id="13" name="Together Counts Logo_050818.pdf" descr="Together Counts Logo_050818.pdf"/>
          <p:cNvPicPr>
            <a:picLocks noChangeAspect="1"/>
          </p:cNvPicPr>
          <p:nvPr/>
        </p:nvPicPr>
        <p:blipFill>
          <a:blip r:embed="rId2">
            <a:extLst/>
          </a:blip>
          <a:stretch>
            <a:fillRect/>
          </a:stretch>
        </p:blipFill>
        <p:spPr>
          <a:xfrm>
            <a:off x="11561944" y="8683277"/>
            <a:ext cx="917923" cy="917923"/>
          </a:xfrm>
          <a:prstGeom prst="rect">
            <a:avLst/>
          </a:prstGeom>
          <a:ln w="12700">
            <a:miter lim="400000"/>
          </a:ln>
        </p:spPr>
      </p:pic>
      <p:sp>
        <p:nvSpPr>
          <p:cNvPr id="14" name="Rounded Rectangle"/>
          <p:cNvSpPr/>
          <p:nvPr/>
        </p:nvSpPr>
        <p:spPr>
          <a:xfrm>
            <a:off x="503932" y="9155201"/>
            <a:ext cx="10822583" cy="448209"/>
          </a:xfrm>
          <a:prstGeom prst="roundRect">
            <a:avLst>
              <a:gd name="adj" fmla="val 18739"/>
            </a:avLst>
          </a:prstGeom>
          <a:solidFill>
            <a:srgbClr val="D6BF28"/>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 name="Rounded Rectangle"/>
          <p:cNvSpPr/>
          <p:nvPr/>
        </p:nvSpPr>
        <p:spPr>
          <a:xfrm>
            <a:off x="516466" y="507550"/>
            <a:ext cx="11971868" cy="1119292"/>
          </a:xfrm>
          <a:prstGeom prst="roundRect">
            <a:avLst>
              <a:gd name="adj" fmla="val 7504"/>
            </a:avLst>
          </a:prstGeom>
          <a:solidFill>
            <a:srgbClr val="EC4E24"/>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7"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8"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139"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47"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0AEA-C3E0-BA45-BC1B-B16CFF837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3B0DDE-510D-4A41-8BD2-DAE830473E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8FE1B-3005-0C47-B75F-0FCBB5820E84}"/>
              </a:ext>
            </a:extLst>
          </p:cNvPr>
          <p:cNvSpPr>
            <a:spLocks noGrp="1"/>
          </p:cNvSpPr>
          <p:nvPr>
            <p:ph type="dt" sz="half" idx="10"/>
          </p:nvPr>
        </p:nvSpPr>
        <p:spPr>
          <a:xfrm>
            <a:off x="894080" y="9040143"/>
            <a:ext cx="2926080" cy="519289"/>
          </a:xfrm>
          <a:prstGeom prst="rect">
            <a:avLst/>
          </a:prstGeom>
        </p:spPr>
        <p:txBody>
          <a:bodyPr lIns="109234" tIns="54617" rIns="109234" bIns="54617"/>
          <a:lstStyle/>
          <a:p>
            <a:fld id="{0A3FF89C-89B2-8C43-93AA-79EF79A6AC21}" type="datetimeFigureOut">
              <a:rPr lang="en-US" smtClean="0"/>
              <a:t>11/5/18</a:t>
            </a:fld>
            <a:endParaRPr lang="en-US"/>
          </a:p>
        </p:txBody>
      </p:sp>
      <p:sp>
        <p:nvSpPr>
          <p:cNvPr id="5" name="Footer Placeholder 4">
            <a:extLst>
              <a:ext uri="{FF2B5EF4-FFF2-40B4-BE49-F238E27FC236}">
                <a16:creationId xmlns:a16="http://schemas.microsoft.com/office/drawing/2014/main" id="{465FD5A2-3646-1144-BC30-3187980FD225}"/>
              </a:ext>
            </a:extLst>
          </p:cNvPr>
          <p:cNvSpPr>
            <a:spLocks noGrp="1"/>
          </p:cNvSpPr>
          <p:nvPr>
            <p:ph type="ftr" sz="quarter" idx="11"/>
          </p:nvPr>
        </p:nvSpPr>
        <p:spPr>
          <a:xfrm>
            <a:off x="4307840" y="9040143"/>
            <a:ext cx="4389120" cy="519289"/>
          </a:xfrm>
          <a:prstGeom prst="rect">
            <a:avLst/>
          </a:prstGeom>
        </p:spPr>
        <p:txBody>
          <a:bodyPr lIns="109234" tIns="54617" rIns="109234" bIns="54617"/>
          <a:lstStyle/>
          <a:p>
            <a:endParaRPr lang="en-US"/>
          </a:p>
        </p:txBody>
      </p:sp>
      <p:sp>
        <p:nvSpPr>
          <p:cNvPr id="6" name="Slide Number Placeholder 5">
            <a:extLst>
              <a:ext uri="{FF2B5EF4-FFF2-40B4-BE49-F238E27FC236}">
                <a16:creationId xmlns:a16="http://schemas.microsoft.com/office/drawing/2014/main" id="{BD46C172-0122-7C44-B47B-616B9948C410}"/>
              </a:ext>
            </a:extLst>
          </p:cNvPr>
          <p:cNvSpPr>
            <a:spLocks noGrp="1"/>
          </p:cNvSpPr>
          <p:nvPr>
            <p:ph type="sldNum" sz="quarter" idx="12"/>
          </p:nvPr>
        </p:nvSpPr>
        <p:spPr>
          <a:xfrm>
            <a:off x="6337536" y="9296400"/>
            <a:ext cx="322955" cy="348813"/>
          </a:xfrm>
        </p:spPr>
        <p:txBody>
          <a:bodyPr/>
          <a:lstStyle/>
          <a:p>
            <a:fld id="{49CD435B-DA83-6248-A345-890750B9339B}" type="slidenum">
              <a:rPr lang="en-US" smtClean="0"/>
              <a:t>‹#›</a:t>
            </a:fld>
            <a:endParaRPr lang="en-US"/>
          </a:p>
        </p:txBody>
      </p:sp>
    </p:spTree>
    <p:extLst>
      <p:ext uri="{BB962C8B-B14F-4D97-AF65-F5344CB8AC3E}">
        <p14:creationId xmlns:p14="http://schemas.microsoft.com/office/powerpoint/2010/main" val="30415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4"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5"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6"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2"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43"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4"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pic>
        <p:nvPicPr>
          <p:cNvPr id="60" name="Together Counts Logo_050818.pdf" descr="Together Counts Logo_050818.pdf"/>
          <p:cNvPicPr>
            <a:picLocks noChangeAspect="1"/>
          </p:cNvPicPr>
          <p:nvPr/>
        </p:nvPicPr>
        <p:blipFill>
          <a:blip r:embed="rId2">
            <a:extLst/>
          </a:blip>
          <a:stretch>
            <a:fillRect/>
          </a:stretch>
        </p:blipFill>
        <p:spPr>
          <a:xfrm>
            <a:off x="11561944" y="8683277"/>
            <a:ext cx="917923" cy="917923"/>
          </a:xfrm>
          <a:prstGeom prst="rect">
            <a:avLst/>
          </a:prstGeom>
          <a:ln w="12700">
            <a:miter lim="400000"/>
          </a:ln>
        </p:spPr>
      </p:pic>
      <p:sp>
        <p:nvSpPr>
          <p:cNvPr id="61" name="Rounded Rectangle"/>
          <p:cNvSpPr/>
          <p:nvPr/>
        </p:nvSpPr>
        <p:spPr>
          <a:xfrm>
            <a:off x="508694" y="9155201"/>
            <a:ext cx="10817821" cy="448209"/>
          </a:xfrm>
          <a:prstGeom prst="roundRect">
            <a:avLst>
              <a:gd name="adj" fmla="val 18739"/>
            </a:avLst>
          </a:prstGeom>
          <a:solidFill>
            <a:srgbClr val="D6BF28"/>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 name="Rounded Rectangle"/>
          <p:cNvSpPr/>
          <p:nvPr/>
        </p:nvSpPr>
        <p:spPr>
          <a:xfrm>
            <a:off x="516466" y="503317"/>
            <a:ext cx="11971868" cy="1119292"/>
          </a:xfrm>
          <a:prstGeom prst="roundRect">
            <a:avLst>
              <a:gd name="adj" fmla="val 7504"/>
            </a:avLst>
          </a:prstGeom>
          <a:solidFill>
            <a:srgbClr val="EC4E24"/>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 name="Body Level One…"/>
          <p:cNvSpPr txBox="1">
            <a:spLocks noGrp="1"/>
          </p:cNvSpPr>
          <p:nvPr>
            <p:ph type="body" idx="1"/>
          </p:nvPr>
        </p:nvSpPr>
        <p:spPr>
          <a:xfrm>
            <a:off x="1274233" y="1938866"/>
            <a:ext cx="11099801" cy="6286501"/>
          </a:xfrm>
          <a:prstGeom prst="rect">
            <a:avLst/>
          </a:prstGeom>
        </p:spPr>
        <p:txBody>
          <a:bodyPr anchor="t"/>
          <a:lstStyle>
            <a:lvl1pPr>
              <a:spcBef>
                <a:spcPts val="2400"/>
              </a:spcBef>
              <a:buClr>
                <a:srgbClr val="EC4E24"/>
              </a:buClr>
              <a:defRPr spc="-64">
                <a:latin typeface="Arial Rounded MT Bold"/>
                <a:ea typeface="Arial Rounded MT Bold"/>
                <a:cs typeface="Arial Rounded MT Bold"/>
                <a:sym typeface="Arial Rounded MT Bold"/>
              </a:defRPr>
            </a:lvl1pPr>
            <a:lvl2pPr>
              <a:spcBef>
                <a:spcPts val="2400"/>
              </a:spcBef>
              <a:buClr>
                <a:srgbClr val="EC4E24"/>
              </a:buClr>
              <a:defRPr spc="-64">
                <a:latin typeface="Arial Rounded MT Bold"/>
                <a:ea typeface="Arial Rounded MT Bold"/>
                <a:cs typeface="Arial Rounded MT Bold"/>
                <a:sym typeface="Arial Rounded MT Bold"/>
              </a:defRPr>
            </a:lvl2pPr>
            <a:lvl3pPr>
              <a:spcBef>
                <a:spcPts val="2400"/>
              </a:spcBef>
              <a:buClr>
                <a:srgbClr val="EC4E24"/>
              </a:buClr>
              <a:defRPr spc="-64">
                <a:latin typeface="Arial Rounded MT Bold"/>
                <a:ea typeface="Arial Rounded MT Bold"/>
                <a:cs typeface="Arial Rounded MT Bold"/>
                <a:sym typeface="Arial Rounded MT Bold"/>
              </a:defRPr>
            </a:lvl3pPr>
            <a:lvl4pPr>
              <a:spcBef>
                <a:spcPts val="2400"/>
              </a:spcBef>
              <a:buClr>
                <a:srgbClr val="EC4E24"/>
              </a:buClr>
              <a:defRPr spc="-64">
                <a:latin typeface="Arial Rounded MT Bold"/>
                <a:ea typeface="Arial Rounded MT Bold"/>
                <a:cs typeface="Arial Rounded MT Bold"/>
                <a:sym typeface="Arial Rounded MT Bold"/>
              </a:defRPr>
            </a:lvl4pPr>
            <a:lvl5pPr>
              <a:spcBef>
                <a:spcPts val="2400"/>
              </a:spcBef>
              <a:buClr>
                <a:srgbClr val="EC4E24"/>
              </a:buClr>
              <a:defRPr spc="-64">
                <a:latin typeface="Arial Rounded MT Bold"/>
                <a:ea typeface="Arial Rounded MT Bold"/>
                <a:cs typeface="Arial Rounded MT Bold"/>
                <a:sym typeface="Arial Rounded MT Bold"/>
              </a:defRPr>
            </a:lvl5pPr>
          </a:lstStyle>
          <a:p>
            <a:r>
              <a:t>Body Level One</a:t>
            </a:r>
          </a:p>
          <a:p>
            <a:pPr lvl="1"/>
            <a:r>
              <a:t>Body Level Two</a:t>
            </a:r>
          </a:p>
          <a:p>
            <a:pPr lvl="2"/>
            <a:r>
              <a:t>Body Level Three</a:t>
            </a:r>
          </a:p>
          <a:p>
            <a:pPr lvl="3"/>
            <a:r>
              <a:t>Body Level Four</a:t>
            </a:r>
          </a:p>
          <a:p>
            <a:pPr lvl="4"/>
            <a:r>
              <a:t>Body Level Five</a:t>
            </a:r>
          </a:p>
        </p:txBody>
      </p:sp>
      <p:sp>
        <p:nvSpPr>
          <p:cNvPr id="65" name="Title Text"/>
          <p:cNvSpPr txBox="1">
            <a:spLocks noGrp="1"/>
          </p:cNvSpPr>
          <p:nvPr>
            <p:ph type="title"/>
          </p:nvPr>
        </p:nvSpPr>
        <p:spPr>
          <a:xfrm>
            <a:off x="753533" y="541866"/>
            <a:ext cx="11099801" cy="1059127"/>
          </a:xfrm>
          <a:prstGeom prst="rect">
            <a:avLst/>
          </a:prstGeom>
        </p:spPr>
        <p:txBody>
          <a:bodyPr anchor="t">
            <a:normAutofit/>
          </a:bodyPr>
          <a:lstStyle>
            <a:lvl1pPr algn="l">
              <a:defRPr sz="5200" spc="-180">
                <a:solidFill>
                  <a:srgbClr val="FFFFFF"/>
                </a:solidFill>
                <a:latin typeface="Arial Rounded MT Bold"/>
                <a:ea typeface="Arial Rounded MT Bold"/>
                <a:cs typeface="Arial Rounded MT Bold"/>
                <a:sym typeface="Arial Rounded MT Bold"/>
              </a:defRPr>
            </a:lvl1pPr>
          </a:lstStyle>
          <a:p>
            <a:r>
              <a:rPr dirty="0"/>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10"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20"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8"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129"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130"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660" r:id="rId9"/>
    <p:sldLayoutId id="2147483661" r:id="rId10"/>
    <p:sldLayoutId id="2147483662" r:id="rId11"/>
    <p:sldLayoutId id="2147483663" r:id="rId12"/>
    <p:sldLayoutId id="214748366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smile_swirl_042618.jpg" descr="smile_swirl_042618.jpg"/>
          <p:cNvPicPr>
            <a:picLocks noChangeAspect="1"/>
          </p:cNvPicPr>
          <p:nvPr/>
        </p:nvPicPr>
        <p:blipFill>
          <a:blip r:embed="rId2">
            <a:extLst/>
          </a:blip>
          <a:stretch>
            <a:fillRect/>
          </a:stretch>
        </p:blipFill>
        <p:spPr>
          <a:xfrm>
            <a:off x="3652051" y="3740509"/>
            <a:ext cx="5324571" cy="5324571"/>
          </a:xfrm>
          <a:prstGeom prst="rect">
            <a:avLst/>
          </a:prstGeom>
          <a:ln w="12700">
            <a:miter lim="400000"/>
          </a:ln>
        </p:spPr>
      </p:pic>
      <p:sp>
        <p:nvSpPr>
          <p:cNvPr id="165" name="What is Wellness?"/>
          <p:cNvSpPr txBox="1">
            <a:spLocks noGrp="1"/>
          </p:cNvSpPr>
          <p:nvPr>
            <p:ph type="ctrTitle"/>
          </p:nvPr>
        </p:nvSpPr>
        <p:spPr>
          <a:xfrm>
            <a:off x="1270000" y="1882245"/>
            <a:ext cx="10464800" cy="2788720"/>
          </a:xfrm>
          <a:prstGeom prst="rect">
            <a:avLst/>
          </a:prstGeom>
        </p:spPr>
        <p:txBody>
          <a:bodyPr>
            <a:normAutofit/>
          </a:bodyPr>
          <a:lstStyle>
            <a:lvl1pPr>
              <a:defRPr sz="7200" spc="-144"/>
            </a:lvl1pPr>
          </a:lstStyle>
          <a:p>
            <a:pPr>
              <a:spcAft>
                <a:spcPts val="1200"/>
              </a:spcAft>
            </a:pPr>
            <a:r>
              <a:rPr lang="en-US" dirty="0"/>
              <a:t>Curriculum Overview</a:t>
            </a:r>
            <a:br>
              <a:rPr lang="en-US" dirty="0"/>
            </a:br>
            <a:r>
              <a:rPr lang="en-US" sz="2700" dirty="0">
                <a:latin typeface="Arial Rounded MT Bold" panose="020F0704030504030204" pitchFamily="34" charset="77"/>
              </a:rPr>
              <a:t>Learn about the Together Counts program and </a:t>
            </a:r>
            <a:br>
              <a:rPr lang="en-US" sz="2700" dirty="0">
                <a:latin typeface="Arial Rounded MT Bold" panose="020F0704030504030204" pitchFamily="34" charset="77"/>
              </a:rPr>
            </a:br>
            <a:r>
              <a:rPr lang="en-US" sz="2700" dirty="0">
                <a:latin typeface="Arial Rounded MT Bold" panose="020F0704030504030204" pitchFamily="34" charset="77"/>
              </a:rPr>
              <a:t>philosophy — and how to integrate it in your classroom</a:t>
            </a:r>
            <a:br>
              <a:rPr lang="en-US" sz="2700" dirty="0">
                <a:latin typeface="Arial Rounded MT Bold" panose="020F0704030504030204" pitchFamily="34" charset="77"/>
              </a:rPr>
            </a:br>
            <a:endParaRPr sz="27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D14266-29F8-9140-810D-ADDEBDBF1E22}"/>
              </a:ext>
            </a:extLst>
          </p:cNvPr>
          <p:cNvSpPr>
            <a:spLocks noGrp="1"/>
          </p:cNvSpPr>
          <p:nvPr>
            <p:ph type="body" idx="1"/>
          </p:nvPr>
        </p:nvSpPr>
        <p:spPr>
          <a:xfrm>
            <a:off x="1274235" y="1938866"/>
            <a:ext cx="5700406" cy="7058661"/>
          </a:xfrm>
        </p:spPr>
        <p:txBody>
          <a:bodyPr>
            <a:normAutofit lnSpcReduction="10000"/>
          </a:bodyPr>
          <a:lstStyle/>
          <a:p>
            <a:r>
              <a:rPr lang="en-US" sz="2900" dirty="0"/>
              <a:t>Could increasing physical activity levels help with mental and emotional health? With childhood obesity and physical health? With academic performance? </a:t>
            </a:r>
          </a:p>
          <a:p>
            <a:r>
              <a:rPr lang="en-US" sz="2900" dirty="0"/>
              <a:t>How can you integrate physical and social wellness?</a:t>
            </a:r>
          </a:p>
          <a:p>
            <a:r>
              <a:rPr lang="en-US" sz="2900" dirty="0"/>
              <a:t>Could nutrition education help with physical health? With mental and emotional wellness? </a:t>
            </a:r>
          </a:p>
          <a:p>
            <a:r>
              <a:rPr lang="en-US" sz="2900" dirty="0"/>
              <a:t>Which of these aspects of health and wellness are connected? How so? </a:t>
            </a:r>
          </a:p>
        </p:txBody>
      </p:sp>
      <p:sp>
        <p:nvSpPr>
          <p:cNvPr id="3" name="Title 2">
            <a:extLst>
              <a:ext uri="{FF2B5EF4-FFF2-40B4-BE49-F238E27FC236}">
                <a16:creationId xmlns:a16="http://schemas.microsoft.com/office/drawing/2014/main" id="{773CD8CE-E2B5-1749-A662-044EE54F4DEC}"/>
              </a:ext>
            </a:extLst>
          </p:cNvPr>
          <p:cNvSpPr>
            <a:spLocks noGrp="1"/>
          </p:cNvSpPr>
          <p:nvPr>
            <p:ph type="title"/>
          </p:nvPr>
        </p:nvSpPr>
        <p:spPr/>
        <p:txBody>
          <a:bodyPr/>
          <a:lstStyle/>
          <a:p>
            <a:r>
              <a:rPr lang="en-US" dirty="0"/>
              <a:t>Food for Thought</a:t>
            </a:r>
          </a:p>
        </p:txBody>
      </p:sp>
      <p:pic>
        <p:nvPicPr>
          <p:cNvPr id="5" name="Picture 4">
            <a:extLst>
              <a:ext uri="{FF2B5EF4-FFF2-40B4-BE49-F238E27FC236}">
                <a16:creationId xmlns:a16="http://schemas.microsoft.com/office/drawing/2014/main" id="{445FA850-35F8-164E-A7CE-98924766176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231888" y="2764245"/>
            <a:ext cx="5081368" cy="3387578"/>
          </a:xfrm>
          <a:prstGeom prst="rect">
            <a:avLst/>
          </a:prstGeom>
        </p:spPr>
      </p:pic>
    </p:spTree>
    <p:extLst>
      <p:ext uri="{BB962C8B-B14F-4D97-AF65-F5344CB8AC3E}">
        <p14:creationId xmlns:p14="http://schemas.microsoft.com/office/powerpoint/2010/main" val="170121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85CBE-8698-B143-B47E-169FF79CE9A4}"/>
              </a:ext>
            </a:extLst>
          </p:cNvPr>
          <p:cNvSpPr>
            <a:spLocks noGrp="1"/>
          </p:cNvSpPr>
          <p:nvPr>
            <p:ph type="body" idx="1"/>
          </p:nvPr>
        </p:nvSpPr>
        <p:spPr>
          <a:xfrm>
            <a:off x="1274234" y="1938868"/>
            <a:ext cx="5029200" cy="7101710"/>
          </a:xfrm>
        </p:spPr>
        <p:txBody>
          <a:bodyPr>
            <a:normAutofit fontScale="92500" lnSpcReduction="10000"/>
          </a:bodyPr>
          <a:lstStyle/>
          <a:p>
            <a:pPr marL="0" indent="0">
              <a:buNone/>
            </a:pPr>
            <a:r>
              <a:rPr lang="en-US" dirty="0">
                <a:solidFill>
                  <a:schemeClr val="accent5"/>
                </a:solidFill>
              </a:rPr>
              <a:t>Schools are the right place for a healthy start.</a:t>
            </a:r>
          </a:p>
          <a:p>
            <a:r>
              <a:rPr lang="en-US" sz="2900" dirty="0"/>
              <a:t>Schools play a critical role in promoting the health and safety of young people and helping them establish lifelong healthy behaviors. </a:t>
            </a:r>
          </a:p>
          <a:p>
            <a:r>
              <a:rPr lang="en-US" sz="2900" dirty="0"/>
              <a:t>Research shows that school health programs reduce the prevalence of health risk behaviors among young people and have a positive effect on academic performance.</a:t>
            </a:r>
          </a:p>
          <a:p>
            <a:pPr marL="0" indent="0">
              <a:buNone/>
            </a:pPr>
            <a:r>
              <a:rPr lang="en-US" sz="2400" dirty="0">
                <a:latin typeface="+mn-lt"/>
              </a:rPr>
              <a:t>Source: CDC </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65F765A4-490E-EC4E-A958-F6984262ACD7}"/>
              </a:ext>
            </a:extLst>
          </p:cNvPr>
          <p:cNvSpPr>
            <a:spLocks noGrp="1"/>
          </p:cNvSpPr>
          <p:nvPr>
            <p:ph type="title"/>
          </p:nvPr>
        </p:nvSpPr>
        <p:spPr>
          <a:xfrm>
            <a:off x="753533" y="541866"/>
            <a:ext cx="11685788" cy="1059127"/>
          </a:xfrm>
        </p:spPr>
        <p:txBody>
          <a:bodyPr>
            <a:normAutofit/>
          </a:bodyPr>
          <a:lstStyle/>
          <a:p>
            <a:r>
              <a:rPr lang="en-US" dirty="0"/>
              <a:t>Learning + Wellness: What’s the Link? </a:t>
            </a:r>
          </a:p>
        </p:txBody>
      </p:sp>
      <p:pic>
        <p:nvPicPr>
          <p:cNvPr id="5" name="Picture 4">
            <a:extLst>
              <a:ext uri="{FF2B5EF4-FFF2-40B4-BE49-F238E27FC236}">
                <a16:creationId xmlns:a16="http://schemas.microsoft.com/office/drawing/2014/main" id="{06BDC8B2-AE97-8A4D-B527-65A544E91A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824" y="2213727"/>
            <a:ext cx="5682133" cy="3791800"/>
          </a:xfrm>
          <a:prstGeom prst="rect">
            <a:avLst/>
          </a:prstGeom>
        </p:spPr>
      </p:pic>
    </p:spTree>
    <p:extLst>
      <p:ext uri="{BB962C8B-B14F-4D97-AF65-F5344CB8AC3E}">
        <p14:creationId xmlns:p14="http://schemas.microsoft.com/office/powerpoint/2010/main" val="70067665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8F1D2-87D6-8A4A-99D1-0E15BD56CA9F}"/>
              </a:ext>
            </a:extLst>
          </p:cNvPr>
          <p:cNvSpPr>
            <a:spLocks noGrp="1"/>
          </p:cNvSpPr>
          <p:nvPr>
            <p:ph type="body" idx="1"/>
          </p:nvPr>
        </p:nvSpPr>
        <p:spPr>
          <a:xfrm>
            <a:off x="1054807" y="1938866"/>
            <a:ext cx="11319227" cy="7058662"/>
          </a:xfrm>
        </p:spPr>
        <p:txBody>
          <a:bodyPr>
            <a:normAutofit lnSpcReduction="10000"/>
          </a:bodyPr>
          <a:lstStyle/>
          <a:p>
            <a:pPr marL="0" indent="0">
              <a:buNone/>
            </a:pPr>
            <a:r>
              <a:rPr lang="en-US" sz="2800" dirty="0"/>
              <a:t>The CDC’s Whole School, Whole Community, Whole Child model was designed to help prevent childhood obesity. It has recently been updated with an expanded “whole-child” approach. This new graphic illustrates how a child’s emotional, physical and academic development requires multiple components, such as:</a:t>
            </a:r>
          </a:p>
          <a:p>
            <a:r>
              <a:rPr lang="en-US" sz="2800" dirty="0">
                <a:solidFill>
                  <a:schemeClr val="accent5"/>
                </a:solidFill>
              </a:rPr>
              <a:t>Physical education and physical activity    </a:t>
            </a:r>
          </a:p>
          <a:p>
            <a:r>
              <a:rPr lang="en-US" sz="2800" dirty="0">
                <a:solidFill>
                  <a:schemeClr val="accent5"/>
                </a:solidFill>
              </a:rPr>
              <a:t>Nutrition environment and services</a:t>
            </a:r>
          </a:p>
          <a:p>
            <a:r>
              <a:rPr lang="en-US" sz="2800" dirty="0">
                <a:solidFill>
                  <a:schemeClr val="accent5"/>
                </a:solidFill>
              </a:rPr>
              <a:t>School health services to support </a:t>
            </a:r>
            <a:br>
              <a:rPr lang="en-US" sz="2800" dirty="0">
                <a:solidFill>
                  <a:schemeClr val="accent5"/>
                </a:solidFill>
              </a:rPr>
            </a:br>
            <a:r>
              <a:rPr lang="en-US" sz="2800" dirty="0">
                <a:solidFill>
                  <a:schemeClr val="accent5"/>
                </a:solidFill>
              </a:rPr>
              <a:t>physical, psychological, and </a:t>
            </a:r>
            <a:br>
              <a:rPr lang="en-US" sz="2800" dirty="0">
                <a:solidFill>
                  <a:schemeClr val="accent5"/>
                </a:solidFill>
              </a:rPr>
            </a:br>
            <a:r>
              <a:rPr lang="en-US" sz="2800" dirty="0">
                <a:solidFill>
                  <a:schemeClr val="accent5"/>
                </a:solidFill>
              </a:rPr>
              <a:t>emotional health</a:t>
            </a:r>
          </a:p>
          <a:p>
            <a:r>
              <a:rPr lang="en-US" sz="2800" dirty="0">
                <a:solidFill>
                  <a:schemeClr val="accent5"/>
                </a:solidFill>
              </a:rPr>
              <a:t>Family and community engagement</a:t>
            </a:r>
          </a:p>
          <a:p>
            <a:pPr marL="0" indent="0">
              <a:buNone/>
            </a:pPr>
            <a:endParaRPr lang="en-US" sz="1900" dirty="0"/>
          </a:p>
          <a:p>
            <a:pPr marL="0" indent="0">
              <a:buNone/>
            </a:pPr>
            <a:r>
              <a:rPr lang="en-US" sz="1900" dirty="0"/>
              <a:t>– Source: CDC / ASCD</a:t>
            </a:r>
          </a:p>
          <a:p>
            <a:endParaRPr lang="en-US" dirty="0"/>
          </a:p>
          <a:p>
            <a:endParaRPr lang="en-US" dirty="0"/>
          </a:p>
          <a:p>
            <a:endParaRPr lang="en-US" dirty="0"/>
          </a:p>
        </p:txBody>
      </p:sp>
      <p:sp>
        <p:nvSpPr>
          <p:cNvPr id="3" name="Title 2">
            <a:extLst>
              <a:ext uri="{FF2B5EF4-FFF2-40B4-BE49-F238E27FC236}">
                <a16:creationId xmlns:a16="http://schemas.microsoft.com/office/drawing/2014/main" id="{AA0F2085-73F3-B448-8483-4FCCB95286AB}"/>
              </a:ext>
            </a:extLst>
          </p:cNvPr>
          <p:cNvSpPr>
            <a:spLocks noGrp="1"/>
          </p:cNvSpPr>
          <p:nvPr>
            <p:ph type="title"/>
          </p:nvPr>
        </p:nvSpPr>
        <p:spPr/>
        <p:txBody>
          <a:bodyPr/>
          <a:lstStyle/>
          <a:p>
            <a:r>
              <a:rPr lang="en-US" dirty="0"/>
              <a:t>A Whole-Child Approach</a:t>
            </a:r>
          </a:p>
        </p:txBody>
      </p:sp>
      <p:pic>
        <p:nvPicPr>
          <p:cNvPr id="4" name="Picture 3">
            <a:extLst>
              <a:ext uri="{FF2B5EF4-FFF2-40B4-BE49-F238E27FC236}">
                <a16:creationId xmlns:a16="http://schemas.microsoft.com/office/drawing/2014/main" id="{FD5F6F64-E84D-CA4F-BB74-B841737AE30A}"/>
              </a:ext>
            </a:extLst>
          </p:cNvPr>
          <p:cNvPicPr>
            <a:picLocks noChangeAspect="1"/>
          </p:cNvPicPr>
          <p:nvPr/>
        </p:nvPicPr>
        <p:blipFill rotWithShape="1">
          <a:blip r:embed="rId2">
            <a:extLst>
              <a:ext uri="{28A0092B-C50C-407E-A947-70E740481C1C}">
                <a14:useLocalDpi xmlns:a14="http://schemas.microsoft.com/office/drawing/2010/main" val="0"/>
              </a:ext>
            </a:extLst>
          </a:blip>
          <a:srcRect t="21236" b="7730"/>
          <a:stretch/>
        </p:blipFill>
        <p:spPr>
          <a:xfrm>
            <a:off x="7710594" y="4220954"/>
            <a:ext cx="4663440" cy="4286930"/>
          </a:xfrm>
          <a:prstGeom prst="rect">
            <a:avLst/>
          </a:prstGeom>
        </p:spPr>
      </p:pic>
    </p:spTree>
    <p:extLst>
      <p:ext uri="{BB962C8B-B14F-4D97-AF65-F5344CB8AC3E}">
        <p14:creationId xmlns:p14="http://schemas.microsoft.com/office/powerpoint/2010/main" val="27928565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8F1D2-87D6-8A4A-99D1-0E15BD56CA9F}"/>
              </a:ext>
            </a:extLst>
          </p:cNvPr>
          <p:cNvSpPr>
            <a:spLocks noGrp="1"/>
          </p:cNvSpPr>
          <p:nvPr>
            <p:ph type="body" idx="1"/>
          </p:nvPr>
        </p:nvSpPr>
        <p:spPr>
          <a:xfrm>
            <a:off x="1274235" y="1938867"/>
            <a:ext cx="5481918" cy="7144762"/>
          </a:xfrm>
        </p:spPr>
        <p:txBody>
          <a:bodyPr>
            <a:normAutofit/>
          </a:bodyPr>
          <a:lstStyle/>
          <a:p>
            <a:pPr marL="0" indent="0">
              <a:buNone/>
            </a:pPr>
            <a:r>
              <a:rPr lang="en-US" sz="2800" dirty="0"/>
              <a:t>The Need for an Expanded Model to School Health</a:t>
            </a:r>
          </a:p>
          <a:p>
            <a:pPr marL="0" indent="0">
              <a:buNone/>
            </a:pPr>
            <a:r>
              <a:rPr lang="en-US" sz="2800" dirty="0"/>
              <a:t>This new collaborative approach to </a:t>
            </a:r>
            <a:r>
              <a:rPr lang="en-US" sz="2800" dirty="0">
                <a:solidFill>
                  <a:schemeClr val="accent5"/>
                </a:solidFill>
              </a:rPr>
              <a:t>learning and health </a:t>
            </a:r>
            <a:r>
              <a:rPr lang="en-US" sz="2800" dirty="0"/>
              <a:t>was created to achieve greater alignment, integration and collaboration between education and health — to improve each child’s </a:t>
            </a:r>
            <a:r>
              <a:rPr lang="en-US" sz="2800" dirty="0">
                <a:solidFill>
                  <a:schemeClr val="accent5"/>
                </a:solidFill>
              </a:rPr>
              <a:t>cognitive, physical, social and emotional </a:t>
            </a:r>
            <a:r>
              <a:rPr lang="en-US" sz="2800" dirty="0"/>
              <a:t>development.</a:t>
            </a:r>
          </a:p>
          <a:p>
            <a:pPr marL="0" indent="0">
              <a:buNone/>
            </a:pPr>
            <a:endParaRPr lang="en-US" sz="2400" dirty="0"/>
          </a:p>
          <a:p>
            <a:pPr marL="0" indent="0">
              <a:buNone/>
            </a:pPr>
            <a:r>
              <a:rPr lang="en-US" sz="1900" dirty="0"/>
              <a:t>– Source: CDC / ASCD</a:t>
            </a:r>
          </a:p>
          <a:p>
            <a:endParaRPr lang="en-US" dirty="0"/>
          </a:p>
          <a:p>
            <a:endParaRPr lang="en-US" dirty="0"/>
          </a:p>
          <a:p>
            <a:endParaRPr lang="en-US" dirty="0"/>
          </a:p>
        </p:txBody>
      </p:sp>
      <p:sp>
        <p:nvSpPr>
          <p:cNvPr id="3" name="Title 2">
            <a:extLst>
              <a:ext uri="{FF2B5EF4-FFF2-40B4-BE49-F238E27FC236}">
                <a16:creationId xmlns:a16="http://schemas.microsoft.com/office/drawing/2014/main" id="{AA0F2085-73F3-B448-8483-4FCCB95286AB}"/>
              </a:ext>
            </a:extLst>
          </p:cNvPr>
          <p:cNvSpPr>
            <a:spLocks noGrp="1"/>
          </p:cNvSpPr>
          <p:nvPr>
            <p:ph type="title"/>
          </p:nvPr>
        </p:nvSpPr>
        <p:spPr/>
        <p:txBody>
          <a:bodyPr/>
          <a:lstStyle/>
          <a:p>
            <a:r>
              <a:rPr lang="en-US" dirty="0"/>
              <a:t>A Whole-Child Approach</a:t>
            </a:r>
          </a:p>
        </p:txBody>
      </p:sp>
      <p:pic>
        <p:nvPicPr>
          <p:cNvPr id="5" name="Picture 4">
            <a:extLst>
              <a:ext uri="{FF2B5EF4-FFF2-40B4-BE49-F238E27FC236}">
                <a16:creationId xmlns:a16="http://schemas.microsoft.com/office/drawing/2014/main" id="{FD5F6F64-E84D-CA4F-BB74-B841737AE30A}"/>
              </a:ext>
            </a:extLst>
          </p:cNvPr>
          <p:cNvPicPr>
            <a:picLocks noChangeAspect="1"/>
          </p:cNvPicPr>
          <p:nvPr/>
        </p:nvPicPr>
        <p:blipFill rotWithShape="1">
          <a:blip r:embed="rId2">
            <a:extLst>
              <a:ext uri="{28A0092B-C50C-407E-A947-70E740481C1C}">
                <a14:useLocalDpi xmlns:a14="http://schemas.microsoft.com/office/drawing/2010/main" val="0"/>
              </a:ext>
            </a:extLst>
          </a:blip>
          <a:srcRect t="21236" b="7730"/>
          <a:stretch/>
        </p:blipFill>
        <p:spPr>
          <a:xfrm>
            <a:off x="6756153" y="2757241"/>
            <a:ext cx="5440680" cy="5001419"/>
          </a:xfrm>
          <a:prstGeom prst="rect">
            <a:avLst/>
          </a:prstGeom>
        </p:spPr>
      </p:pic>
    </p:spTree>
    <p:extLst>
      <p:ext uri="{BB962C8B-B14F-4D97-AF65-F5344CB8AC3E}">
        <p14:creationId xmlns:p14="http://schemas.microsoft.com/office/powerpoint/2010/main" val="151848871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E2095-73AA-2548-A950-606243312F24}"/>
              </a:ext>
            </a:extLst>
          </p:cNvPr>
          <p:cNvSpPr>
            <a:spLocks noGrp="1"/>
          </p:cNvSpPr>
          <p:nvPr>
            <p:ph type="body" idx="1"/>
          </p:nvPr>
        </p:nvSpPr>
        <p:spPr>
          <a:xfrm>
            <a:off x="1033280" y="2130993"/>
            <a:ext cx="5897490" cy="7622607"/>
          </a:xfrm>
        </p:spPr>
        <p:txBody>
          <a:bodyPr>
            <a:normAutofit/>
          </a:bodyPr>
          <a:lstStyle/>
          <a:p>
            <a:r>
              <a:rPr lang="en-US" dirty="0"/>
              <a:t>Addressing these areas can help children achieve and maintain a healthy weight — and attitude about weight.</a:t>
            </a:r>
          </a:p>
          <a:p>
            <a:r>
              <a:rPr lang="en-US" dirty="0"/>
              <a:t>The “Whole Child” approach is an effort to transition from a focus on narrowly defined academic achievement to one that promotes the long-term development and success of all children.</a:t>
            </a:r>
          </a:p>
          <a:p>
            <a:pPr marL="0" indent="0">
              <a:buNone/>
            </a:pPr>
            <a:r>
              <a:rPr lang="en-US" sz="2300" dirty="0"/>
              <a:t>– Source: CDC / ASCD</a:t>
            </a:r>
          </a:p>
          <a:p>
            <a:endParaRPr lang="en-US" sz="2900" dirty="0"/>
          </a:p>
          <a:p>
            <a:endParaRPr lang="en-US" dirty="0"/>
          </a:p>
          <a:p>
            <a:endParaRPr lang="en-US" dirty="0"/>
          </a:p>
        </p:txBody>
      </p:sp>
      <p:sp>
        <p:nvSpPr>
          <p:cNvPr id="3" name="Title 2">
            <a:extLst>
              <a:ext uri="{FF2B5EF4-FFF2-40B4-BE49-F238E27FC236}">
                <a16:creationId xmlns:a16="http://schemas.microsoft.com/office/drawing/2014/main" id="{87C0716D-251A-5F4B-91D1-8EA21E732BAB}"/>
              </a:ext>
            </a:extLst>
          </p:cNvPr>
          <p:cNvSpPr>
            <a:spLocks noGrp="1"/>
          </p:cNvSpPr>
          <p:nvPr>
            <p:ph type="title"/>
          </p:nvPr>
        </p:nvSpPr>
        <p:spPr/>
        <p:txBody>
          <a:bodyPr/>
          <a:lstStyle/>
          <a:p>
            <a:r>
              <a:rPr lang="en-US" dirty="0"/>
              <a:t>A Whole-Child Approach</a:t>
            </a:r>
          </a:p>
        </p:txBody>
      </p:sp>
      <p:pic>
        <p:nvPicPr>
          <p:cNvPr id="7" name="Picture 6">
            <a:extLst>
              <a:ext uri="{FF2B5EF4-FFF2-40B4-BE49-F238E27FC236}">
                <a16:creationId xmlns:a16="http://schemas.microsoft.com/office/drawing/2014/main" id="{5DCC5455-6475-4E49-8AB7-686D85580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3" r="-34"/>
          <a:stretch/>
        </p:blipFill>
        <p:spPr>
          <a:xfrm>
            <a:off x="7114032" y="2130993"/>
            <a:ext cx="5266944" cy="3632200"/>
          </a:xfrm>
          <a:prstGeom prst="rect">
            <a:avLst/>
          </a:prstGeom>
        </p:spPr>
      </p:pic>
    </p:spTree>
    <p:extLst>
      <p:ext uri="{BB962C8B-B14F-4D97-AF65-F5344CB8AC3E}">
        <p14:creationId xmlns:p14="http://schemas.microsoft.com/office/powerpoint/2010/main" val="31269924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C_10_all_050918.png" descr="WC_10_all_050918.png"/>
          <p:cNvPicPr>
            <a:picLocks noChangeAspect="1"/>
          </p:cNvPicPr>
          <p:nvPr/>
        </p:nvPicPr>
        <p:blipFill>
          <a:blip r:embed="rId2">
            <a:extLst/>
          </a:blip>
          <a:stretch>
            <a:fillRect/>
          </a:stretch>
        </p:blipFill>
        <p:spPr>
          <a:xfrm>
            <a:off x="7940596" y="1770027"/>
            <a:ext cx="4819536" cy="4819537"/>
          </a:xfrm>
          <a:prstGeom prst="rect">
            <a:avLst/>
          </a:prstGeom>
          <a:ln w="12700">
            <a:miter lim="400000"/>
          </a:ln>
        </p:spPr>
      </p:pic>
      <p:sp>
        <p:nvSpPr>
          <p:cNvPr id="2" name="Text Placeholder 1">
            <a:extLst>
              <a:ext uri="{FF2B5EF4-FFF2-40B4-BE49-F238E27FC236}">
                <a16:creationId xmlns:a16="http://schemas.microsoft.com/office/drawing/2014/main" id="{1428F1D2-87D6-8A4A-99D1-0E15BD56CA9F}"/>
              </a:ext>
            </a:extLst>
          </p:cNvPr>
          <p:cNvSpPr>
            <a:spLocks noGrp="1"/>
          </p:cNvSpPr>
          <p:nvPr>
            <p:ph type="body" idx="1"/>
          </p:nvPr>
        </p:nvSpPr>
        <p:spPr>
          <a:xfrm>
            <a:off x="1076334" y="2084767"/>
            <a:ext cx="7345067" cy="6934286"/>
          </a:xfrm>
        </p:spPr>
        <p:txBody>
          <a:bodyPr>
            <a:normAutofit/>
          </a:bodyPr>
          <a:lstStyle/>
          <a:p>
            <a:pPr marL="0" indent="0">
              <a:buNone/>
            </a:pPr>
            <a:r>
              <a:rPr lang="en-US" sz="2400" dirty="0"/>
              <a:t>To align with the CDC’s updated WSCC approach, we’ve added features such as:</a:t>
            </a:r>
          </a:p>
          <a:p>
            <a:r>
              <a:rPr lang="en-US" sz="2400" dirty="0"/>
              <a:t>New curriculum section on </a:t>
            </a:r>
            <a:r>
              <a:rPr lang="en-US" sz="2400" dirty="0">
                <a:solidFill>
                  <a:schemeClr val="accent5"/>
                </a:solidFill>
              </a:rPr>
              <a:t>“Thoughts &amp; Feelings” </a:t>
            </a:r>
            <a:r>
              <a:rPr lang="en-US" sz="2400" dirty="0"/>
              <a:t>for grades K–2 and 3–5</a:t>
            </a:r>
          </a:p>
          <a:p>
            <a:r>
              <a:rPr lang="en-US" sz="2400" dirty="0"/>
              <a:t>New model and visual aids to emphasize all parts of wellness: </a:t>
            </a:r>
            <a:r>
              <a:rPr lang="en-US" sz="2400" dirty="0">
                <a:solidFill>
                  <a:schemeClr val="accent5"/>
                </a:solidFill>
              </a:rPr>
              <a:t>Physical, Social and Mental &amp; Emotional</a:t>
            </a:r>
          </a:p>
          <a:p>
            <a:r>
              <a:rPr lang="en-US" sz="2400" dirty="0"/>
              <a:t>New emphasis on the </a:t>
            </a:r>
            <a:r>
              <a:rPr lang="en-US" sz="2400" dirty="0">
                <a:solidFill>
                  <a:schemeClr val="accent5"/>
                </a:solidFill>
              </a:rPr>
              <a:t>social and emotional climate </a:t>
            </a:r>
            <a:r>
              <a:rPr lang="en-US" sz="2400" dirty="0"/>
              <a:t>in classrooms and schools</a:t>
            </a:r>
          </a:p>
          <a:p>
            <a:r>
              <a:rPr lang="en-US" sz="2400" dirty="0"/>
              <a:t>New tools and creative ideas for making and tracking your own </a:t>
            </a:r>
            <a:r>
              <a:rPr lang="en-US" sz="2400" dirty="0">
                <a:solidFill>
                  <a:schemeClr val="accent5"/>
                </a:solidFill>
              </a:rPr>
              <a:t>wellness goals</a:t>
            </a:r>
          </a:p>
          <a:p>
            <a:r>
              <a:rPr lang="en-US" sz="2400" dirty="0"/>
              <a:t>Updated lessons and activities for </a:t>
            </a:r>
            <a:r>
              <a:rPr lang="en-US" sz="2400" dirty="0">
                <a:solidFill>
                  <a:schemeClr val="accent5"/>
                </a:solidFill>
              </a:rPr>
              <a:t>Physical Wellness </a:t>
            </a:r>
            <a:r>
              <a:rPr lang="en-US" sz="2400" dirty="0"/>
              <a:t>(covering both</a:t>
            </a:r>
            <a:r>
              <a:rPr lang="en-US" sz="2400" dirty="0">
                <a:solidFill>
                  <a:schemeClr val="accent5"/>
                </a:solidFill>
              </a:rPr>
              <a:t> Physical Activity &amp; Nutrition</a:t>
            </a:r>
            <a:r>
              <a:rPr lang="en-US" sz="2400" dirty="0"/>
              <a:t>) </a:t>
            </a:r>
            <a:endParaRPr lang="en-US" dirty="0"/>
          </a:p>
          <a:p>
            <a:endParaRPr lang="en-US" dirty="0"/>
          </a:p>
          <a:p>
            <a:endParaRPr lang="en-US" dirty="0"/>
          </a:p>
        </p:txBody>
      </p:sp>
      <p:sp>
        <p:nvSpPr>
          <p:cNvPr id="3" name="Title 2">
            <a:extLst>
              <a:ext uri="{FF2B5EF4-FFF2-40B4-BE49-F238E27FC236}">
                <a16:creationId xmlns:a16="http://schemas.microsoft.com/office/drawing/2014/main" id="{AA0F2085-73F3-B448-8483-4FCCB95286AB}"/>
              </a:ext>
            </a:extLst>
          </p:cNvPr>
          <p:cNvSpPr>
            <a:spLocks noGrp="1"/>
          </p:cNvSpPr>
          <p:nvPr>
            <p:ph type="title"/>
          </p:nvPr>
        </p:nvSpPr>
        <p:spPr/>
        <p:txBody>
          <a:bodyPr/>
          <a:lstStyle/>
          <a:p>
            <a:r>
              <a:rPr lang="en-US" dirty="0"/>
              <a:t>Together Counts: What’s new?</a:t>
            </a:r>
          </a:p>
        </p:txBody>
      </p:sp>
    </p:spTree>
    <p:extLst>
      <p:ext uri="{BB962C8B-B14F-4D97-AF65-F5344CB8AC3E}">
        <p14:creationId xmlns:p14="http://schemas.microsoft.com/office/powerpoint/2010/main" val="24381235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0886E-5B32-FE42-BCED-6989D6DC3BD2}"/>
              </a:ext>
            </a:extLst>
          </p:cNvPr>
          <p:cNvSpPr>
            <a:spLocks noGrp="1"/>
          </p:cNvSpPr>
          <p:nvPr>
            <p:ph type="body" idx="1"/>
          </p:nvPr>
        </p:nvSpPr>
        <p:spPr>
          <a:xfrm>
            <a:off x="1045912" y="1938866"/>
            <a:ext cx="6977730" cy="6286501"/>
          </a:xfrm>
        </p:spPr>
        <p:txBody>
          <a:bodyPr/>
          <a:lstStyle/>
          <a:p>
            <a:pPr marL="0" indent="0">
              <a:buNone/>
            </a:pPr>
            <a:r>
              <a:rPr lang="en-US" dirty="0"/>
              <a:t>Together Counts provides lessons, discussion guides, after school materials, family resources and hands-on activities that promote a “whole-child” approach to wellness. All materials are standards-aligned and designed to teach and reinforce the importance of working toward an active, healthy lifestyle!</a:t>
            </a:r>
          </a:p>
          <a:p>
            <a:pPr marL="0" indent="0">
              <a:buNone/>
            </a:pPr>
            <a:br>
              <a:rPr lang="en-US" dirty="0"/>
            </a:br>
            <a:endParaRPr lang="en-US" dirty="0"/>
          </a:p>
        </p:txBody>
      </p:sp>
      <p:sp>
        <p:nvSpPr>
          <p:cNvPr id="3" name="Title 2">
            <a:extLst>
              <a:ext uri="{FF2B5EF4-FFF2-40B4-BE49-F238E27FC236}">
                <a16:creationId xmlns:a16="http://schemas.microsoft.com/office/drawing/2014/main" id="{142633B2-C0C7-064F-A9F4-188F4A3DA87D}"/>
              </a:ext>
            </a:extLst>
          </p:cNvPr>
          <p:cNvSpPr>
            <a:spLocks noGrp="1"/>
          </p:cNvSpPr>
          <p:nvPr>
            <p:ph type="title"/>
          </p:nvPr>
        </p:nvSpPr>
        <p:spPr/>
        <p:txBody>
          <a:bodyPr>
            <a:normAutofit/>
          </a:bodyPr>
          <a:lstStyle/>
          <a:p>
            <a:r>
              <a:rPr lang="en-US" dirty="0"/>
              <a:t>Together Counts: What’s included?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9399">
            <a:off x="8685858" y="2048491"/>
            <a:ext cx="2514216" cy="3247978"/>
          </a:xfrm>
          <a:prstGeom prst="rect">
            <a:avLst/>
          </a:prstGeom>
          <a:ln>
            <a:solidFill>
              <a:schemeClr val="tx1">
                <a:lumMod val="50000"/>
                <a:lumOff val="50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5271">
            <a:off x="7818953" y="5632447"/>
            <a:ext cx="2416838" cy="3127369"/>
          </a:xfrm>
          <a:prstGeom prst="rect">
            <a:avLst/>
          </a:prstGeom>
          <a:ln>
            <a:solidFill>
              <a:schemeClr val="tx1">
                <a:lumMod val="50000"/>
                <a:lumOff val="50000"/>
              </a:schemeClr>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50" b="1050"/>
          <a:stretch/>
        </p:blipFill>
        <p:spPr>
          <a:xfrm>
            <a:off x="9682160" y="4368485"/>
            <a:ext cx="2514216" cy="3199420"/>
          </a:xfrm>
          <a:prstGeom prst="rect">
            <a:avLst/>
          </a:prstGeom>
          <a:solidFill>
            <a:schemeClr val="bg1"/>
          </a:solidFill>
          <a:ln>
            <a:solidFill>
              <a:schemeClr val="tx1">
                <a:lumMod val="50000"/>
                <a:lumOff val="50000"/>
              </a:schemeClr>
            </a:solidFill>
          </a:ln>
        </p:spPr>
      </p:pic>
    </p:spTree>
    <p:extLst>
      <p:ext uri="{BB962C8B-B14F-4D97-AF65-F5344CB8AC3E}">
        <p14:creationId xmlns:p14="http://schemas.microsoft.com/office/powerpoint/2010/main" val="3786128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38697-27CA-CF43-B6A0-66BE597D14BE}"/>
              </a:ext>
            </a:extLst>
          </p:cNvPr>
          <p:cNvSpPr>
            <a:spLocks noGrp="1"/>
          </p:cNvSpPr>
          <p:nvPr>
            <p:ph type="body" idx="1"/>
          </p:nvPr>
        </p:nvSpPr>
        <p:spPr>
          <a:xfrm>
            <a:off x="1016029" y="1938866"/>
            <a:ext cx="6888080" cy="6286501"/>
          </a:xfrm>
        </p:spPr>
        <p:txBody>
          <a:bodyPr/>
          <a:lstStyle/>
          <a:p>
            <a:r>
              <a:rPr lang="en-US" dirty="0"/>
              <a:t>What is wellness? And how do we teach it in our classrooms?</a:t>
            </a:r>
          </a:p>
          <a:p>
            <a:r>
              <a:rPr lang="en-US" dirty="0"/>
              <a:t>Let Together Counts be </a:t>
            </a:r>
            <a:br>
              <a:rPr lang="en-US" dirty="0"/>
            </a:br>
            <a:r>
              <a:rPr lang="en-US" dirty="0"/>
              <a:t>your guide. </a:t>
            </a:r>
          </a:p>
        </p:txBody>
      </p:sp>
      <p:sp>
        <p:nvSpPr>
          <p:cNvPr id="3" name="Title 2">
            <a:extLst>
              <a:ext uri="{FF2B5EF4-FFF2-40B4-BE49-F238E27FC236}">
                <a16:creationId xmlns:a16="http://schemas.microsoft.com/office/drawing/2014/main" id="{126B308D-563D-A645-BA95-533086C26A97}"/>
              </a:ext>
            </a:extLst>
          </p:cNvPr>
          <p:cNvSpPr>
            <a:spLocks noGrp="1"/>
          </p:cNvSpPr>
          <p:nvPr>
            <p:ph type="title"/>
          </p:nvPr>
        </p:nvSpPr>
        <p:spPr/>
        <p:txBody>
          <a:bodyPr/>
          <a:lstStyle/>
          <a:p>
            <a:r>
              <a:rPr lang="en-US" dirty="0"/>
              <a:t>What Is Wellness?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9399">
            <a:off x="8485283" y="2101038"/>
            <a:ext cx="3719340" cy="4804812"/>
          </a:xfrm>
          <a:prstGeom prst="rect">
            <a:avLst/>
          </a:prstGeom>
          <a:ln>
            <a:solidFill>
              <a:schemeClr val="tx1">
                <a:lumMod val="50000"/>
                <a:lumOff val="50000"/>
              </a:schemeClr>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5271">
            <a:off x="4131062" y="4018226"/>
            <a:ext cx="3575287" cy="4626392"/>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050" b="1050"/>
          <a:stretch/>
        </p:blipFill>
        <p:spPr>
          <a:xfrm>
            <a:off x="7326696" y="3492388"/>
            <a:ext cx="3719340" cy="4732979"/>
          </a:xfrm>
          <a:prstGeom prst="rect">
            <a:avLst/>
          </a:prstGeom>
          <a:solidFill>
            <a:schemeClr val="bg1"/>
          </a:solidFill>
          <a:ln>
            <a:solidFill>
              <a:schemeClr val="tx1">
                <a:lumMod val="50000"/>
                <a:lumOff val="50000"/>
              </a:schemeClr>
            </a:solidFill>
          </a:ln>
        </p:spPr>
      </p:pic>
    </p:spTree>
    <p:extLst>
      <p:ext uri="{BB962C8B-B14F-4D97-AF65-F5344CB8AC3E}">
        <p14:creationId xmlns:p14="http://schemas.microsoft.com/office/powerpoint/2010/main" val="16944306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38697-27CA-CF43-B6A0-66BE597D14BE}"/>
              </a:ext>
            </a:extLst>
          </p:cNvPr>
          <p:cNvSpPr>
            <a:spLocks noGrp="1"/>
          </p:cNvSpPr>
          <p:nvPr>
            <p:ph type="body" idx="1"/>
          </p:nvPr>
        </p:nvSpPr>
        <p:spPr/>
        <p:txBody>
          <a:bodyPr/>
          <a:lstStyle/>
          <a:p>
            <a:r>
              <a:rPr lang="en-US" dirty="0"/>
              <a:t>Here’s how we teach it in our lesson plans.</a:t>
            </a:r>
            <a:endParaRPr lang="en-US" dirty="0">
              <a:solidFill>
                <a:srgbClr val="7030A0"/>
              </a:solidFill>
            </a:endParaRPr>
          </a:p>
        </p:txBody>
      </p:sp>
      <p:sp>
        <p:nvSpPr>
          <p:cNvPr id="3" name="Title 2">
            <a:extLst>
              <a:ext uri="{FF2B5EF4-FFF2-40B4-BE49-F238E27FC236}">
                <a16:creationId xmlns:a16="http://schemas.microsoft.com/office/drawing/2014/main" id="{126B308D-563D-A645-BA95-533086C26A97}"/>
              </a:ext>
            </a:extLst>
          </p:cNvPr>
          <p:cNvSpPr>
            <a:spLocks noGrp="1"/>
          </p:cNvSpPr>
          <p:nvPr>
            <p:ph type="title"/>
          </p:nvPr>
        </p:nvSpPr>
        <p:spPr/>
        <p:txBody>
          <a:bodyPr/>
          <a:lstStyle/>
          <a:p>
            <a:r>
              <a:rPr lang="en-US" dirty="0"/>
              <a:t>What Is Wellness?</a:t>
            </a:r>
          </a:p>
        </p:txBody>
      </p:sp>
      <p:pic>
        <p:nvPicPr>
          <p:cNvPr id="4" name="smile_swirl_042618.jpg" descr="smile_swirl_042618.jpg">
            <a:extLst>
              <a:ext uri="{FF2B5EF4-FFF2-40B4-BE49-F238E27FC236}">
                <a16:creationId xmlns:a16="http://schemas.microsoft.com/office/drawing/2014/main" id="{AE2F2FA8-0084-B046-AEB9-A024117B2C7D}"/>
              </a:ext>
            </a:extLst>
          </p:cNvPr>
          <p:cNvPicPr>
            <a:picLocks noChangeAspect="1"/>
          </p:cNvPicPr>
          <p:nvPr/>
        </p:nvPicPr>
        <p:blipFill>
          <a:blip r:embed="rId2">
            <a:extLst/>
          </a:blip>
          <a:stretch>
            <a:fillRect/>
          </a:stretch>
        </p:blipFill>
        <p:spPr>
          <a:xfrm>
            <a:off x="3346741" y="2639335"/>
            <a:ext cx="6477000" cy="6477000"/>
          </a:xfrm>
          <a:prstGeom prst="rect">
            <a:avLst/>
          </a:prstGeom>
          <a:ln w="12700">
            <a:miter lim="400000"/>
          </a:ln>
        </p:spPr>
      </p:pic>
    </p:spTree>
    <p:extLst>
      <p:ext uri="{BB962C8B-B14F-4D97-AF65-F5344CB8AC3E}">
        <p14:creationId xmlns:p14="http://schemas.microsoft.com/office/powerpoint/2010/main" val="7944727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TC_mind_body_050818.png" descr="TC_mind_body_050818.png"/>
          <p:cNvPicPr>
            <a:picLocks noChangeAspect="1"/>
          </p:cNvPicPr>
          <p:nvPr/>
        </p:nvPicPr>
        <p:blipFill>
          <a:blip r:embed="rId2">
            <a:extLst/>
          </a:blip>
          <a:stretch>
            <a:fillRect/>
          </a:stretch>
        </p:blipFill>
        <p:spPr>
          <a:xfrm>
            <a:off x="6783814" y="1889437"/>
            <a:ext cx="5818632" cy="5769864"/>
          </a:xfrm>
          <a:prstGeom prst="rect">
            <a:avLst/>
          </a:prstGeom>
          <a:ln w="12700">
            <a:miter lim="400000"/>
          </a:ln>
        </p:spPr>
      </p:pic>
      <p:sp>
        <p:nvSpPr>
          <p:cNvPr id="168" name="Wellness is about being healthy in heart, mind and body. It focuses on the whole person, not just one part."/>
          <p:cNvSpPr txBox="1">
            <a:spLocks noGrp="1"/>
          </p:cNvSpPr>
          <p:nvPr>
            <p:ph type="body" sz="half" idx="1"/>
          </p:nvPr>
        </p:nvSpPr>
        <p:spPr>
          <a:xfrm>
            <a:off x="968701" y="1938867"/>
            <a:ext cx="5815114" cy="6286501"/>
          </a:xfrm>
          <a:prstGeom prst="rect">
            <a:avLst/>
          </a:prstGeom>
        </p:spPr>
        <p:txBody>
          <a:bodyPr anchor="ctr"/>
          <a:lstStyle/>
          <a:p>
            <a:pPr marL="0" indent="0">
              <a:buClrTx/>
              <a:buNone/>
            </a:pPr>
            <a:r>
              <a:rPr dirty="0"/>
              <a:t>Wellness is about being</a:t>
            </a:r>
            <a:br>
              <a:rPr dirty="0"/>
            </a:br>
            <a:r>
              <a:rPr dirty="0"/>
              <a:t>healthy in heart, mind and body. It focuses on the whole person, not just one part.</a:t>
            </a:r>
          </a:p>
        </p:txBody>
      </p:sp>
      <p:sp>
        <p:nvSpPr>
          <p:cNvPr id="169" name="Wellness: Every Part Counts!"/>
          <p:cNvSpPr txBox="1">
            <a:spLocks noGrp="1"/>
          </p:cNvSpPr>
          <p:nvPr>
            <p:ph type="title"/>
          </p:nvPr>
        </p:nvSpPr>
        <p:spPr>
          <a:prstGeom prst="rect">
            <a:avLst/>
          </a:prstGeom>
        </p:spPr>
        <p:txBody>
          <a:bodyPr/>
          <a:lstStyle/>
          <a:p>
            <a:r>
              <a:rPr lang="en-US" dirty="0"/>
              <a:t>What Is </a:t>
            </a:r>
            <a:r>
              <a:rPr dirty="0"/>
              <a:t>Wellness</a:t>
            </a:r>
            <a:r>
              <a:rPr lang="en-US" dirty="0"/>
              <a:t>?</a:t>
            </a:r>
            <a:endParaRPr dirty="0"/>
          </a:p>
        </p:txBody>
      </p:sp>
    </p:spTree>
    <p:extLst>
      <p:ext uri="{BB962C8B-B14F-4D97-AF65-F5344CB8AC3E}">
        <p14:creationId xmlns:p14="http://schemas.microsoft.com/office/powerpoint/2010/main" val="31010212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25ED0-3323-D447-9DE5-AE62A9B5D594}"/>
              </a:ext>
            </a:extLst>
          </p:cNvPr>
          <p:cNvSpPr>
            <a:spLocks noGrp="1"/>
          </p:cNvSpPr>
          <p:nvPr>
            <p:ph type="title"/>
          </p:nvPr>
        </p:nvSpPr>
        <p:spPr>
          <a:xfrm>
            <a:off x="1270000" y="1703329"/>
            <a:ext cx="10464800" cy="1644122"/>
          </a:xfrm>
        </p:spPr>
        <p:txBody>
          <a:bodyPr>
            <a:normAutofit fontScale="90000"/>
          </a:bodyPr>
          <a:lstStyle/>
          <a:p>
            <a:r>
              <a:rPr lang="en-US" b="1" dirty="0"/>
              <a:t>Wellness: It’s Interconnected!</a:t>
            </a:r>
          </a:p>
        </p:txBody>
      </p:sp>
      <p:pic>
        <p:nvPicPr>
          <p:cNvPr id="5" name="Content Placeholder 4">
            <a:extLst>
              <a:ext uri="{FF2B5EF4-FFF2-40B4-BE49-F238E27FC236}">
                <a16:creationId xmlns:a16="http://schemas.microsoft.com/office/drawing/2014/main" id="{B9CA88D3-546A-4A42-8E78-E86B8FC8AE5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791250" y="4110127"/>
            <a:ext cx="7400925" cy="4933950"/>
          </a:xfrm>
        </p:spPr>
      </p:pic>
    </p:spTree>
    <p:extLst>
      <p:ext uri="{BB962C8B-B14F-4D97-AF65-F5344CB8AC3E}">
        <p14:creationId xmlns:p14="http://schemas.microsoft.com/office/powerpoint/2010/main" val="402262456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E21059-3884-2E4B-8ED3-CD23A7362ECB}"/>
              </a:ext>
            </a:extLst>
          </p:cNvPr>
          <p:cNvSpPr>
            <a:spLocks noGrp="1"/>
          </p:cNvSpPr>
          <p:nvPr>
            <p:ph type="body" idx="1"/>
          </p:nvPr>
        </p:nvSpPr>
        <p:spPr/>
        <p:txBody>
          <a:bodyPr/>
          <a:lstStyle/>
          <a:p>
            <a:r>
              <a:rPr lang="en-US" dirty="0"/>
              <a:t>Lessons focus on 3 main types of wellness:</a:t>
            </a:r>
          </a:p>
          <a:p>
            <a:endParaRPr lang="en-US" dirty="0"/>
          </a:p>
        </p:txBody>
      </p:sp>
      <p:sp>
        <p:nvSpPr>
          <p:cNvPr id="3" name="Title 2">
            <a:extLst>
              <a:ext uri="{FF2B5EF4-FFF2-40B4-BE49-F238E27FC236}">
                <a16:creationId xmlns:a16="http://schemas.microsoft.com/office/drawing/2014/main" id="{3B0842CF-224E-F74D-B859-406D05FFD0E1}"/>
              </a:ext>
            </a:extLst>
          </p:cNvPr>
          <p:cNvSpPr>
            <a:spLocks noGrp="1"/>
          </p:cNvSpPr>
          <p:nvPr>
            <p:ph type="title"/>
          </p:nvPr>
        </p:nvSpPr>
        <p:spPr/>
        <p:txBody>
          <a:bodyPr/>
          <a:lstStyle/>
          <a:p>
            <a:r>
              <a:rPr lang="en-US" dirty="0"/>
              <a:t>Wellness: The 3 Main Types</a:t>
            </a:r>
          </a:p>
        </p:txBody>
      </p:sp>
      <p:pic>
        <p:nvPicPr>
          <p:cNvPr id="5" name="Picture 4">
            <a:extLst>
              <a:ext uri="{FF2B5EF4-FFF2-40B4-BE49-F238E27FC236}">
                <a16:creationId xmlns:a16="http://schemas.microsoft.com/office/drawing/2014/main" id="{3A132999-7E2A-F049-8B5F-F4EAF90A703B}"/>
              </a:ext>
            </a:extLst>
          </p:cNvPr>
          <p:cNvPicPr>
            <a:picLocks noChangeAspect="1"/>
          </p:cNvPicPr>
          <p:nvPr/>
        </p:nvPicPr>
        <p:blipFill>
          <a:blip r:embed="rId2"/>
          <a:stretch>
            <a:fillRect/>
          </a:stretch>
        </p:blipFill>
        <p:spPr>
          <a:xfrm>
            <a:off x="2436673" y="2936188"/>
            <a:ext cx="8712200" cy="6108700"/>
          </a:xfrm>
          <a:prstGeom prst="rect">
            <a:avLst/>
          </a:prstGeom>
        </p:spPr>
      </p:pic>
      <p:pic>
        <p:nvPicPr>
          <p:cNvPr id="6" name="WC_10_all_050918.png" descr="WC_10_all_050918.png"/>
          <p:cNvPicPr>
            <a:picLocks noChangeAspect="1"/>
          </p:cNvPicPr>
          <p:nvPr/>
        </p:nvPicPr>
        <p:blipFill>
          <a:blip r:embed="rId3">
            <a:extLst/>
          </a:blip>
          <a:stretch>
            <a:fillRect/>
          </a:stretch>
        </p:blipFill>
        <p:spPr>
          <a:xfrm>
            <a:off x="4856019" y="2660986"/>
            <a:ext cx="6082530" cy="6082531"/>
          </a:xfrm>
          <a:prstGeom prst="rect">
            <a:avLst/>
          </a:prstGeom>
          <a:ln w="12700">
            <a:miter lim="400000"/>
          </a:ln>
        </p:spPr>
      </p:pic>
      <p:pic>
        <p:nvPicPr>
          <p:cNvPr id="7" name="WC_10_phys_050918.png" descr="WC_10_phys_050918.png"/>
          <p:cNvPicPr>
            <a:picLocks noChangeAspect="1"/>
          </p:cNvPicPr>
          <p:nvPr/>
        </p:nvPicPr>
        <p:blipFill>
          <a:blip r:embed="rId4">
            <a:extLst/>
          </a:blip>
          <a:stretch>
            <a:fillRect/>
          </a:stretch>
        </p:blipFill>
        <p:spPr>
          <a:xfrm>
            <a:off x="2420156" y="2526121"/>
            <a:ext cx="2348484" cy="2348484"/>
          </a:xfrm>
          <a:prstGeom prst="rect">
            <a:avLst/>
          </a:prstGeom>
          <a:ln w="12700">
            <a:miter lim="400000"/>
          </a:ln>
        </p:spPr>
      </p:pic>
      <p:pic>
        <p:nvPicPr>
          <p:cNvPr id="8" name="WC_10_social_050918.png" descr="WC_10_social_050918.png"/>
          <p:cNvPicPr>
            <a:picLocks noChangeAspect="1"/>
          </p:cNvPicPr>
          <p:nvPr/>
        </p:nvPicPr>
        <p:blipFill>
          <a:blip r:embed="rId5">
            <a:extLst/>
          </a:blip>
          <a:stretch>
            <a:fillRect/>
          </a:stretch>
        </p:blipFill>
        <p:spPr>
          <a:xfrm>
            <a:off x="2477651" y="6756172"/>
            <a:ext cx="2348484" cy="2348484"/>
          </a:xfrm>
          <a:prstGeom prst="rect">
            <a:avLst/>
          </a:prstGeom>
          <a:ln w="12700">
            <a:miter lim="400000"/>
          </a:ln>
        </p:spPr>
      </p:pic>
      <p:pic>
        <p:nvPicPr>
          <p:cNvPr id="9" name="WC_10_ME_050918.png" descr="WC_10_ME_050918.png"/>
          <p:cNvPicPr>
            <a:picLocks noChangeAspect="1"/>
          </p:cNvPicPr>
          <p:nvPr/>
        </p:nvPicPr>
        <p:blipFill>
          <a:blip r:embed="rId6">
            <a:extLst/>
          </a:blip>
          <a:stretch>
            <a:fillRect/>
          </a:stretch>
        </p:blipFill>
        <p:spPr>
          <a:xfrm>
            <a:off x="2420156" y="4552016"/>
            <a:ext cx="2348484" cy="2348484"/>
          </a:xfrm>
          <a:prstGeom prst="rect">
            <a:avLst/>
          </a:prstGeom>
          <a:ln w="12700">
            <a:miter lim="400000"/>
          </a:ln>
        </p:spPr>
      </p:pic>
    </p:spTree>
    <p:extLst>
      <p:ext uri="{BB962C8B-B14F-4D97-AF65-F5344CB8AC3E}">
        <p14:creationId xmlns:p14="http://schemas.microsoft.com/office/powerpoint/2010/main" val="359393280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7DC61E-96A5-8E43-A57E-118A0F954557}"/>
              </a:ext>
            </a:extLst>
          </p:cNvPr>
          <p:cNvSpPr>
            <a:spLocks noGrp="1"/>
          </p:cNvSpPr>
          <p:nvPr>
            <p:ph type="body" idx="1"/>
          </p:nvPr>
        </p:nvSpPr>
        <p:spPr>
          <a:xfrm>
            <a:off x="947175" y="2174044"/>
            <a:ext cx="11426860" cy="6051323"/>
          </a:xfrm>
        </p:spPr>
        <p:txBody>
          <a:bodyPr numCol="3">
            <a:normAutofit/>
          </a:bodyPr>
          <a:lstStyle/>
          <a:p>
            <a:pPr marL="0" indent="0">
              <a:buNone/>
            </a:pPr>
            <a:r>
              <a:rPr lang="en-US" sz="2900" dirty="0"/>
              <a:t>Unit 1: EVERY PART COUNTS</a:t>
            </a:r>
          </a:p>
          <a:p>
            <a:r>
              <a:rPr lang="en-US" sz="2900" dirty="0"/>
              <a:t>What is Wellness?</a:t>
            </a:r>
          </a:p>
          <a:p>
            <a:r>
              <a:rPr lang="en-US" sz="2900" dirty="0"/>
              <a:t>Thoughts &amp; Feelings</a:t>
            </a:r>
          </a:p>
          <a:p>
            <a:r>
              <a:rPr lang="en-US" sz="2900" dirty="0"/>
              <a:t>Every Choice Counts</a:t>
            </a:r>
          </a:p>
          <a:p>
            <a:r>
              <a:rPr lang="en-US" sz="2900" dirty="0"/>
              <a:t>Be Your Own Goalie</a:t>
            </a:r>
          </a:p>
          <a:p>
            <a:pPr marL="0" indent="0">
              <a:buNone/>
            </a:pPr>
            <a:r>
              <a:rPr lang="en-US" sz="2900" dirty="0"/>
              <a:t> </a:t>
            </a:r>
          </a:p>
          <a:p>
            <a:pPr marL="0" indent="0">
              <a:buNone/>
            </a:pPr>
            <a:r>
              <a:rPr lang="en-US" sz="2900" dirty="0"/>
              <a:t>Unit 2: EVERY BITE COUNTS</a:t>
            </a:r>
          </a:p>
          <a:p>
            <a:r>
              <a:rPr lang="en-US" sz="2900" dirty="0"/>
              <a:t>Fill Your Plates</a:t>
            </a:r>
          </a:p>
          <a:p>
            <a:r>
              <a:rPr lang="en-US" sz="2900" dirty="0"/>
              <a:t>Food Scientists</a:t>
            </a:r>
          </a:p>
          <a:p>
            <a:r>
              <a:rPr lang="en-US" sz="2900" dirty="0"/>
              <a:t>Eat to the Beat</a:t>
            </a:r>
          </a:p>
          <a:p>
            <a:pPr marL="0" indent="0">
              <a:buNone/>
            </a:pPr>
            <a:r>
              <a:rPr lang="en-US" sz="2900" dirty="0"/>
              <a:t> </a:t>
            </a:r>
          </a:p>
          <a:p>
            <a:endParaRPr lang="en-US" sz="2900" dirty="0"/>
          </a:p>
          <a:p>
            <a:pPr marL="0" indent="0">
              <a:buNone/>
            </a:pPr>
            <a:endParaRPr lang="en-US" sz="2900" dirty="0"/>
          </a:p>
          <a:p>
            <a:pPr marL="0" indent="0">
              <a:buNone/>
            </a:pPr>
            <a:r>
              <a:rPr lang="en-US" sz="2900" dirty="0"/>
              <a:t>Unit 3: EVERY MOVE COUNTS</a:t>
            </a:r>
          </a:p>
          <a:p>
            <a:r>
              <a:rPr lang="en-US" sz="2900" dirty="0"/>
              <a:t>Big Goals, Mini Goals</a:t>
            </a:r>
          </a:p>
          <a:p>
            <a:r>
              <a:rPr lang="en-US" sz="2900" dirty="0"/>
              <a:t>Desk Exercises</a:t>
            </a:r>
          </a:p>
          <a:p>
            <a:r>
              <a:rPr lang="en-US" sz="2900" dirty="0"/>
              <a:t>Just Dance!</a:t>
            </a:r>
          </a:p>
          <a:p>
            <a:endParaRPr lang="en-US" dirty="0"/>
          </a:p>
        </p:txBody>
      </p:sp>
      <p:sp>
        <p:nvSpPr>
          <p:cNvPr id="3" name="Title 2">
            <a:extLst>
              <a:ext uri="{FF2B5EF4-FFF2-40B4-BE49-F238E27FC236}">
                <a16:creationId xmlns:a16="http://schemas.microsoft.com/office/drawing/2014/main" id="{2245E7A7-02AE-EA4B-AD85-744796D8A79E}"/>
              </a:ext>
            </a:extLst>
          </p:cNvPr>
          <p:cNvSpPr>
            <a:spLocks noGrp="1"/>
          </p:cNvSpPr>
          <p:nvPr>
            <p:ph type="title"/>
          </p:nvPr>
        </p:nvSpPr>
        <p:spPr/>
        <p:txBody>
          <a:bodyPr/>
          <a:lstStyle/>
          <a:p>
            <a:r>
              <a:rPr lang="en-US" dirty="0"/>
              <a:t>Together Counts: The 3 Units</a:t>
            </a:r>
          </a:p>
        </p:txBody>
      </p:sp>
    </p:spTree>
    <p:extLst>
      <p:ext uri="{BB962C8B-B14F-4D97-AF65-F5344CB8AC3E}">
        <p14:creationId xmlns:p14="http://schemas.microsoft.com/office/powerpoint/2010/main" val="40671855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14424E-1CCD-F14D-ACE3-E9C10D83E9A6}"/>
              </a:ext>
            </a:extLst>
          </p:cNvPr>
          <p:cNvSpPr>
            <a:spLocks noGrp="1"/>
          </p:cNvSpPr>
          <p:nvPr>
            <p:ph type="body" idx="1"/>
          </p:nvPr>
        </p:nvSpPr>
        <p:spPr>
          <a:xfrm>
            <a:off x="1274232" y="2100108"/>
            <a:ext cx="7573229" cy="6832843"/>
          </a:xfrm>
        </p:spPr>
        <p:txBody>
          <a:bodyPr>
            <a:normAutofit fontScale="25000" lnSpcReduction="20000"/>
          </a:bodyPr>
          <a:lstStyle/>
          <a:p>
            <a:pPr marL="0" indent="0">
              <a:buNone/>
            </a:pPr>
            <a:r>
              <a:rPr lang="en-US" sz="11200" dirty="0">
                <a:latin typeface="Arial Rounded MT Bold" panose="020F0704030504030204" pitchFamily="34" charset="77"/>
                <a:cs typeface="Arial" panose="020B0604020202020204" pitchFamily="34" charset="0"/>
              </a:rPr>
              <a:t>LESSON PLANS</a:t>
            </a:r>
          </a:p>
          <a:p>
            <a:r>
              <a:rPr lang="en-US" sz="11200" dirty="0">
                <a:latin typeface="Arial Rounded MT Bold" panose="020F0704030504030204" pitchFamily="34" charset="77"/>
                <a:cs typeface="Arial" panose="020B0604020202020204" pitchFamily="34" charset="0"/>
              </a:rPr>
              <a:t>What is Wellness?</a:t>
            </a:r>
          </a:p>
          <a:p>
            <a:r>
              <a:rPr lang="en-US" sz="11200" dirty="0">
                <a:latin typeface="Arial Rounded MT Bold" panose="020F0704030504030204" pitchFamily="34" charset="77"/>
                <a:cs typeface="Arial" panose="020B0604020202020204" pitchFamily="34" charset="0"/>
              </a:rPr>
              <a:t>Thoughts &amp; Feelings</a:t>
            </a:r>
          </a:p>
          <a:p>
            <a:r>
              <a:rPr lang="en-US" sz="11200" dirty="0">
                <a:latin typeface="Arial Rounded MT Bold" panose="020F0704030504030204" pitchFamily="34" charset="77"/>
                <a:cs typeface="Arial" panose="020B0604020202020204" pitchFamily="34" charset="0"/>
              </a:rPr>
              <a:t>Every Choice Counts</a:t>
            </a:r>
          </a:p>
          <a:p>
            <a:r>
              <a:rPr lang="en-US" sz="11200" dirty="0">
                <a:latin typeface="Arial Rounded MT Bold" panose="020F0704030504030204" pitchFamily="34" charset="77"/>
                <a:cs typeface="Arial" panose="020B0604020202020204" pitchFamily="34" charset="0"/>
              </a:rPr>
              <a:t>Be Your Own Goalie</a:t>
            </a:r>
          </a:p>
          <a:p>
            <a:pPr lvl="1"/>
            <a:r>
              <a:rPr lang="en-US" sz="11200" dirty="0">
                <a:latin typeface="Arial Rounded MT Bold" panose="020F0704030504030204" pitchFamily="34" charset="77"/>
                <a:cs typeface="Arial" panose="020B0604020202020204" pitchFamily="34" charset="0"/>
              </a:rPr>
              <a:t>Physical Activity: Every Minute Counts</a:t>
            </a:r>
          </a:p>
          <a:p>
            <a:pPr lvl="1"/>
            <a:r>
              <a:rPr lang="en-US" sz="11200" dirty="0">
                <a:latin typeface="Arial Rounded MT Bold" panose="020F0704030504030204" pitchFamily="34" charset="77"/>
                <a:cs typeface="Arial" panose="020B0604020202020204" pitchFamily="34" charset="0"/>
              </a:rPr>
              <a:t>Water Intake: Every Cup Counts</a:t>
            </a:r>
          </a:p>
          <a:p>
            <a:pPr lvl="1"/>
            <a:r>
              <a:rPr lang="en-US" sz="11200" dirty="0">
                <a:latin typeface="Arial Rounded MT Bold" panose="020F0704030504030204" pitchFamily="34" charset="77"/>
                <a:cs typeface="Arial" panose="020B0604020202020204" pitchFamily="34" charset="0"/>
              </a:rPr>
              <a:t>Screen Time: Every Minute Counts</a:t>
            </a:r>
          </a:p>
          <a:p>
            <a:pPr lvl="1"/>
            <a:r>
              <a:rPr lang="en-US" sz="11200" dirty="0">
                <a:latin typeface="Arial Rounded MT Bold" panose="020F0704030504030204" pitchFamily="34" charset="77"/>
                <a:cs typeface="Arial" panose="020B0604020202020204" pitchFamily="34" charset="0"/>
              </a:rPr>
              <a:t>Sleep: Every Hour Counts</a:t>
            </a:r>
          </a:p>
          <a:p>
            <a:endParaRPr lang="en-US" sz="7600" dirty="0">
              <a:latin typeface="Arial Rounded MT Bold" panose="020F0704030504030204" pitchFamily="34" charset="77"/>
              <a:cs typeface="Arial" panose="020B0604020202020204" pitchFamily="34" charset="0"/>
            </a:endParaRPr>
          </a:p>
          <a:p>
            <a:pPr marL="0" indent="0">
              <a:buNone/>
            </a:pPr>
            <a:r>
              <a:rPr lang="en-US" sz="5900" dirty="0"/>
              <a:t> </a:t>
            </a:r>
          </a:p>
          <a:p>
            <a:pPr marL="0" indent="0">
              <a:buNone/>
            </a:pPr>
            <a:endParaRPr lang="en-US" dirty="0"/>
          </a:p>
        </p:txBody>
      </p:sp>
      <p:sp>
        <p:nvSpPr>
          <p:cNvPr id="3" name="Title 2">
            <a:extLst>
              <a:ext uri="{FF2B5EF4-FFF2-40B4-BE49-F238E27FC236}">
                <a16:creationId xmlns:a16="http://schemas.microsoft.com/office/drawing/2014/main" id="{08094248-F153-D145-9CF5-3D719E2678CB}"/>
              </a:ext>
            </a:extLst>
          </p:cNvPr>
          <p:cNvSpPr>
            <a:spLocks noGrp="1"/>
          </p:cNvSpPr>
          <p:nvPr>
            <p:ph type="title"/>
          </p:nvPr>
        </p:nvSpPr>
        <p:spPr/>
        <p:txBody>
          <a:bodyPr/>
          <a:lstStyle/>
          <a:p>
            <a:r>
              <a:rPr lang="en-US" dirty="0"/>
              <a:t>Unit 1: EVERY PART COUNTS</a:t>
            </a:r>
          </a:p>
        </p:txBody>
      </p:sp>
      <p:sp>
        <p:nvSpPr>
          <p:cNvPr id="4" name="TextBox 3">
            <a:extLst>
              <a:ext uri="{FF2B5EF4-FFF2-40B4-BE49-F238E27FC236}">
                <a16:creationId xmlns:a16="http://schemas.microsoft.com/office/drawing/2014/main" id="{6C90357C-F352-534D-9B51-D5B4135227EF}"/>
              </a:ext>
            </a:extLst>
          </p:cNvPr>
          <p:cNvSpPr txBox="1"/>
          <p:nvPr/>
        </p:nvSpPr>
        <p:spPr>
          <a:xfrm>
            <a:off x="8847461" y="2100108"/>
            <a:ext cx="3522514" cy="5280947"/>
          </a:xfrm>
          <a:prstGeom prst="rect">
            <a:avLst/>
          </a:prstGeom>
          <a:solidFill>
            <a:srgbClr val="EC4D27"/>
          </a:solidFill>
        </p:spPr>
        <p:txBody>
          <a:bodyPr wrap="square" lIns="109234" tIns="54617" rIns="109234" bIns="54617" rtlCol="0">
            <a:spAutoFit/>
          </a:bodyPr>
          <a:lstStyle/>
          <a:p>
            <a:r>
              <a:rPr lang="en-US" sz="2800" dirty="0">
                <a:solidFill>
                  <a:schemeClr val="bg1"/>
                </a:solidFill>
                <a:latin typeface="Arial Rounded MT Bold" panose="020F0704030504030204" pitchFamily="34" charset="77"/>
                <a:cs typeface="Arial" panose="020B0604020202020204" pitchFamily="34" charset="0"/>
              </a:rPr>
              <a:t>SUMMARY: Students learn about the different components that contribute to overall wellness: physical, social, and mental and emotional health. Each part is important, and every part counts</a:t>
            </a:r>
            <a:r>
              <a:rPr lang="en-US" dirty="0">
                <a:solidFill>
                  <a:schemeClr val="bg1"/>
                </a:solidFill>
                <a:latin typeface="Arial Rounded MT Bold" panose="020F0704030504030204" pitchFamily="34" charset="77"/>
                <a:cs typeface="Arial" panose="020B0604020202020204" pitchFamily="34" charset="0"/>
              </a:rPr>
              <a:t>! </a:t>
            </a:r>
            <a:endParaRPr lang="en-US" dirty="0">
              <a:solidFill>
                <a:schemeClr val="bg1"/>
              </a:solidFill>
            </a:endParaRPr>
          </a:p>
        </p:txBody>
      </p:sp>
    </p:spTree>
    <p:extLst>
      <p:ext uri="{BB962C8B-B14F-4D97-AF65-F5344CB8AC3E}">
        <p14:creationId xmlns:p14="http://schemas.microsoft.com/office/powerpoint/2010/main" val="7820912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45DF9A-9F79-C44A-B436-F913276E9DF1}"/>
              </a:ext>
            </a:extLst>
          </p:cNvPr>
          <p:cNvSpPr>
            <a:spLocks noGrp="1"/>
          </p:cNvSpPr>
          <p:nvPr>
            <p:ph type="title"/>
          </p:nvPr>
        </p:nvSpPr>
        <p:spPr/>
        <p:txBody>
          <a:bodyPr/>
          <a:lstStyle/>
          <a:p>
            <a:r>
              <a:rPr lang="en-US" dirty="0"/>
              <a:t>Unit 1: Goal Charts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6157">
            <a:off x="964683" y="4263402"/>
            <a:ext cx="3525843" cy="4562856"/>
          </a:xfrm>
          <a:prstGeom prst="rect">
            <a:avLst/>
          </a:prstGeom>
          <a:solidFill>
            <a:schemeClr val="bg1"/>
          </a:solidFill>
          <a:ln>
            <a:solidFill>
              <a:schemeClr val="tx1">
                <a:lumMod val="50000"/>
                <a:lumOff val="50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12749">
            <a:off x="2867695" y="3312989"/>
            <a:ext cx="3918832" cy="5071429"/>
          </a:xfrm>
          <a:prstGeom prst="rect">
            <a:avLst/>
          </a:prstGeom>
          <a:solidFill>
            <a:schemeClr val="bg1"/>
          </a:solidFill>
          <a:ln>
            <a:solidFill>
              <a:schemeClr val="tx1">
                <a:lumMod val="50000"/>
                <a:lumOff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9002">
            <a:off x="6097828" y="2998364"/>
            <a:ext cx="3918832" cy="5071429"/>
          </a:xfrm>
          <a:prstGeom prst="rect">
            <a:avLst/>
          </a:prstGeom>
          <a:solidFill>
            <a:schemeClr val="bg1"/>
          </a:solidFill>
          <a:ln>
            <a:solidFill>
              <a:schemeClr val="tx1">
                <a:lumMod val="50000"/>
                <a:lumOff val="50000"/>
              </a:schemeClr>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0885" b="3470"/>
          <a:stretch/>
        </p:blipFill>
        <p:spPr>
          <a:xfrm rot="404998">
            <a:off x="7803127" y="4375234"/>
            <a:ext cx="3918832" cy="4343400"/>
          </a:xfrm>
          <a:prstGeom prst="rect">
            <a:avLst/>
          </a:prstGeom>
          <a:solidFill>
            <a:schemeClr val="bg1"/>
          </a:solidFill>
          <a:ln>
            <a:solidFill>
              <a:schemeClr val="tx1">
                <a:lumMod val="50000"/>
                <a:lumOff val="50000"/>
              </a:schemeClr>
            </a:solidFill>
          </a:ln>
        </p:spPr>
      </p:pic>
      <p:sp>
        <p:nvSpPr>
          <p:cNvPr id="2" name="Text Placeholder 1">
            <a:extLst>
              <a:ext uri="{FF2B5EF4-FFF2-40B4-BE49-F238E27FC236}">
                <a16:creationId xmlns:a16="http://schemas.microsoft.com/office/drawing/2014/main" id="{1E079EBB-82E2-F84F-AF4B-FB122C98636A}"/>
              </a:ext>
            </a:extLst>
          </p:cNvPr>
          <p:cNvSpPr>
            <a:spLocks noGrp="1"/>
          </p:cNvSpPr>
          <p:nvPr>
            <p:ph type="body" idx="1"/>
          </p:nvPr>
        </p:nvSpPr>
        <p:spPr>
          <a:xfrm>
            <a:off x="980443" y="1983028"/>
            <a:ext cx="11787602" cy="6242339"/>
          </a:xfrm>
        </p:spPr>
        <p:txBody>
          <a:bodyPr/>
          <a:lstStyle/>
          <a:p>
            <a:r>
              <a:rPr lang="en-US" dirty="0"/>
              <a:t>“Be Your Own Goalie” lesson includes 4 different charts:</a:t>
            </a:r>
          </a:p>
        </p:txBody>
      </p:sp>
    </p:spTree>
    <p:extLst>
      <p:ext uri="{BB962C8B-B14F-4D97-AF65-F5344CB8AC3E}">
        <p14:creationId xmlns:p14="http://schemas.microsoft.com/office/powerpoint/2010/main" val="6918377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38697-27CA-CF43-B6A0-66BE597D14BE}"/>
              </a:ext>
            </a:extLst>
          </p:cNvPr>
          <p:cNvSpPr>
            <a:spLocks noGrp="1"/>
          </p:cNvSpPr>
          <p:nvPr>
            <p:ph type="body" idx="1"/>
          </p:nvPr>
        </p:nvSpPr>
        <p:spPr/>
        <p:txBody>
          <a:bodyPr/>
          <a:lstStyle/>
          <a:p>
            <a:r>
              <a:rPr lang="en-US" dirty="0"/>
              <a:t>Creative, age-appropriate lessons focus on social, mental and emotional wellness.</a:t>
            </a:r>
          </a:p>
        </p:txBody>
      </p:sp>
      <p:sp>
        <p:nvSpPr>
          <p:cNvPr id="3" name="Title 2">
            <a:extLst>
              <a:ext uri="{FF2B5EF4-FFF2-40B4-BE49-F238E27FC236}">
                <a16:creationId xmlns:a16="http://schemas.microsoft.com/office/drawing/2014/main" id="{126B308D-563D-A645-BA95-533086C26A97}"/>
              </a:ext>
            </a:extLst>
          </p:cNvPr>
          <p:cNvSpPr>
            <a:spLocks noGrp="1"/>
          </p:cNvSpPr>
          <p:nvPr>
            <p:ph type="title"/>
          </p:nvPr>
        </p:nvSpPr>
        <p:spPr/>
        <p:txBody>
          <a:bodyPr/>
          <a:lstStyle/>
          <a:p>
            <a:r>
              <a:rPr lang="en-US" dirty="0"/>
              <a:t>Unit 1: Thoughts + Feelings</a:t>
            </a:r>
          </a:p>
        </p:txBody>
      </p:sp>
      <p:pic>
        <p:nvPicPr>
          <p:cNvPr id="5" name="Picture 4">
            <a:extLst>
              <a:ext uri="{FF2B5EF4-FFF2-40B4-BE49-F238E27FC236}">
                <a16:creationId xmlns:a16="http://schemas.microsoft.com/office/drawing/2014/main" id="{A6F0E6BB-10E9-EC42-8615-5FF95E0C4C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9877" y="3359135"/>
            <a:ext cx="7510756" cy="5291328"/>
          </a:xfrm>
          <a:prstGeom prst="rect">
            <a:avLst/>
          </a:prstGeom>
        </p:spPr>
      </p:pic>
    </p:spTree>
    <p:extLst>
      <p:ext uri="{BB962C8B-B14F-4D97-AF65-F5344CB8AC3E}">
        <p14:creationId xmlns:p14="http://schemas.microsoft.com/office/powerpoint/2010/main" val="37477597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ED6C59-6626-5945-83EB-37B35E37B00A}"/>
              </a:ext>
            </a:extLst>
          </p:cNvPr>
          <p:cNvSpPr>
            <a:spLocks noGrp="1"/>
          </p:cNvSpPr>
          <p:nvPr>
            <p:ph type="body" idx="1"/>
          </p:nvPr>
        </p:nvSpPr>
        <p:spPr>
          <a:xfrm>
            <a:off x="990227" y="2152519"/>
            <a:ext cx="10863107" cy="6072848"/>
          </a:xfrm>
        </p:spPr>
        <p:txBody>
          <a:bodyPr/>
          <a:lstStyle/>
          <a:p>
            <a:r>
              <a:rPr lang="en-US" dirty="0"/>
              <a:t>Kindness, empathy, self-esteem, stress management and social skills are enhanced through discussions and  activities. </a:t>
            </a:r>
          </a:p>
        </p:txBody>
      </p:sp>
      <p:sp>
        <p:nvSpPr>
          <p:cNvPr id="3" name="Title 2">
            <a:extLst>
              <a:ext uri="{FF2B5EF4-FFF2-40B4-BE49-F238E27FC236}">
                <a16:creationId xmlns:a16="http://schemas.microsoft.com/office/drawing/2014/main" id="{C647F2C3-3512-5B42-BDC3-D5818B2FD269}"/>
              </a:ext>
            </a:extLst>
          </p:cNvPr>
          <p:cNvSpPr>
            <a:spLocks noGrp="1"/>
          </p:cNvSpPr>
          <p:nvPr>
            <p:ph type="title"/>
          </p:nvPr>
        </p:nvSpPr>
        <p:spPr/>
        <p:txBody>
          <a:bodyPr>
            <a:normAutofit fontScale="90000"/>
          </a:bodyPr>
          <a:lstStyle/>
          <a:p>
            <a:r>
              <a:rPr lang="en-US" dirty="0"/>
              <a:t>Unit 1: Social, Mental &amp; Emotional Health</a:t>
            </a:r>
          </a:p>
        </p:txBody>
      </p:sp>
      <p:pic>
        <p:nvPicPr>
          <p:cNvPr id="5" name="Picture 4">
            <a:extLst>
              <a:ext uri="{FF2B5EF4-FFF2-40B4-BE49-F238E27FC236}">
                <a16:creationId xmlns:a16="http://schemas.microsoft.com/office/drawing/2014/main" id="{10B0FEC7-F8E6-1346-9865-8D8A090CD8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4940">
            <a:off x="5773849" y="3732647"/>
            <a:ext cx="6172200" cy="4114800"/>
          </a:xfrm>
          <a:prstGeom prst="rect">
            <a:avLst/>
          </a:prstGeom>
        </p:spPr>
      </p:pic>
      <p:pic>
        <p:nvPicPr>
          <p:cNvPr id="6" name="Picture 5">
            <a:extLst>
              <a:ext uri="{FF2B5EF4-FFF2-40B4-BE49-F238E27FC236}">
                <a16:creationId xmlns:a16="http://schemas.microsoft.com/office/drawing/2014/main" id="{963E0E83-DE35-EC4B-B759-C38F0DDD4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1240">
            <a:off x="856325" y="4526434"/>
            <a:ext cx="6173914" cy="4115943"/>
          </a:xfrm>
          <a:prstGeom prst="rect">
            <a:avLst/>
          </a:prstGeom>
        </p:spPr>
      </p:pic>
    </p:spTree>
    <p:extLst>
      <p:ext uri="{BB962C8B-B14F-4D97-AF65-F5344CB8AC3E}">
        <p14:creationId xmlns:p14="http://schemas.microsoft.com/office/powerpoint/2010/main" val="7257615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D8D43-1A40-B549-98DD-872DAED727DA}"/>
              </a:ext>
            </a:extLst>
          </p:cNvPr>
          <p:cNvSpPr>
            <a:spLocks noGrp="1"/>
          </p:cNvSpPr>
          <p:nvPr>
            <p:ph type="body" idx="1"/>
          </p:nvPr>
        </p:nvSpPr>
        <p:spPr/>
        <p:txBody>
          <a:bodyPr/>
          <a:lstStyle/>
          <a:p>
            <a:r>
              <a:rPr lang="en-US" dirty="0"/>
              <a:t>Fun activities include “Make-Your-Own Emojis” and “Cootie Catchers” for expressing feelings, sharing compliments and building social connections. </a:t>
            </a:r>
          </a:p>
        </p:txBody>
      </p:sp>
      <p:sp>
        <p:nvSpPr>
          <p:cNvPr id="3" name="Title 2">
            <a:extLst>
              <a:ext uri="{FF2B5EF4-FFF2-40B4-BE49-F238E27FC236}">
                <a16:creationId xmlns:a16="http://schemas.microsoft.com/office/drawing/2014/main" id="{B1DAB014-3B10-604F-A793-4871A051E016}"/>
              </a:ext>
            </a:extLst>
          </p:cNvPr>
          <p:cNvSpPr>
            <a:spLocks noGrp="1"/>
          </p:cNvSpPr>
          <p:nvPr>
            <p:ph type="title"/>
          </p:nvPr>
        </p:nvSpPr>
        <p:spPr/>
        <p:txBody>
          <a:bodyPr/>
          <a:lstStyle/>
          <a:p>
            <a:r>
              <a:rPr lang="en-US" dirty="0"/>
              <a:t>Unit 1: Thoughts &amp; Feelings</a:t>
            </a:r>
          </a:p>
        </p:txBody>
      </p:sp>
      <p:pic>
        <p:nvPicPr>
          <p:cNvPr id="6" name="Picture 5" descr="Cootie Catcher__061818 page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3675">
            <a:off x="6265208" y="3681115"/>
            <a:ext cx="4059085" cy="5252934"/>
          </a:xfrm>
          <a:prstGeom prst="rect">
            <a:avLst/>
          </a:prstGeom>
          <a:ln>
            <a:solidFill>
              <a:schemeClr val="tx1">
                <a:lumMod val="50000"/>
                <a:lumOff val="50000"/>
              </a:schemeClr>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11991">
            <a:off x="1929049" y="3690404"/>
            <a:ext cx="4059085" cy="5252933"/>
          </a:xfrm>
          <a:prstGeom prst="rect">
            <a:avLst/>
          </a:prstGeom>
          <a:ln>
            <a:solidFill>
              <a:schemeClr val="tx1">
                <a:lumMod val="50000"/>
                <a:lumOff val="50000"/>
              </a:schemeClr>
            </a:solidFill>
          </a:ln>
        </p:spPr>
      </p:pic>
    </p:spTree>
    <p:extLst>
      <p:ext uri="{BB962C8B-B14F-4D97-AF65-F5344CB8AC3E}">
        <p14:creationId xmlns:p14="http://schemas.microsoft.com/office/powerpoint/2010/main" val="26724605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B75D8F-06EA-4C4B-9E6A-75B1D5E02BC6}"/>
              </a:ext>
            </a:extLst>
          </p:cNvPr>
          <p:cNvSpPr>
            <a:spLocks noGrp="1"/>
          </p:cNvSpPr>
          <p:nvPr>
            <p:ph type="body" idx="1"/>
          </p:nvPr>
        </p:nvSpPr>
        <p:spPr/>
        <p:txBody>
          <a:bodyPr>
            <a:normAutofit/>
          </a:bodyPr>
          <a:lstStyle/>
          <a:p>
            <a:pPr marL="0" indent="0">
              <a:buNone/>
            </a:pPr>
            <a:r>
              <a:rPr lang="en-US" dirty="0"/>
              <a:t>LESSON PLANS</a:t>
            </a:r>
          </a:p>
          <a:p>
            <a:r>
              <a:rPr lang="en-US" dirty="0"/>
              <a:t>Fill Your Plates</a:t>
            </a:r>
          </a:p>
          <a:p>
            <a:r>
              <a:rPr lang="en-US" dirty="0"/>
              <a:t>Food Scientists</a:t>
            </a:r>
          </a:p>
          <a:p>
            <a:r>
              <a:rPr lang="en-US" dirty="0"/>
              <a:t>Eat to the Beat</a:t>
            </a:r>
          </a:p>
          <a:p>
            <a:pPr marL="0" indent="0">
              <a:buNone/>
            </a:pPr>
            <a:r>
              <a:rPr lang="en-US" dirty="0"/>
              <a:t> </a:t>
            </a:r>
          </a:p>
          <a:p>
            <a:pPr marL="0" indent="0">
              <a:buNone/>
            </a:pPr>
            <a:r>
              <a:rPr lang="en-US" sz="2900" dirty="0"/>
              <a:t>SUMMARY: Students are introduced to the MyPlate concept, the five food groups, and the vital nutrients we get from a variety of foods. Through fun, science-based activities they learn that “everything you eat and drink matters.” </a:t>
            </a:r>
          </a:p>
          <a:p>
            <a:pPr marL="0" indent="0">
              <a:buNone/>
            </a:pPr>
            <a:endParaRPr lang="en-US" dirty="0"/>
          </a:p>
          <a:p>
            <a:endParaRPr lang="en-US" dirty="0"/>
          </a:p>
        </p:txBody>
      </p:sp>
      <p:sp>
        <p:nvSpPr>
          <p:cNvPr id="3" name="Title 2">
            <a:extLst>
              <a:ext uri="{FF2B5EF4-FFF2-40B4-BE49-F238E27FC236}">
                <a16:creationId xmlns:a16="http://schemas.microsoft.com/office/drawing/2014/main" id="{F9AC5274-28F9-A54C-884F-9AA6C36436D4}"/>
              </a:ext>
            </a:extLst>
          </p:cNvPr>
          <p:cNvSpPr>
            <a:spLocks noGrp="1"/>
          </p:cNvSpPr>
          <p:nvPr>
            <p:ph type="title"/>
          </p:nvPr>
        </p:nvSpPr>
        <p:spPr/>
        <p:txBody>
          <a:bodyPr/>
          <a:lstStyle/>
          <a:p>
            <a:r>
              <a:rPr lang="en-US" dirty="0"/>
              <a:t>Unit 2: EVERY BITE COUNTS</a:t>
            </a:r>
          </a:p>
        </p:txBody>
      </p:sp>
      <p:pic>
        <p:nvPicPr>
          <p:cNvPr id="5" name="Picture 4">
            <a:extLst>
              <a:ext uri="{FF2B5EF4-FFF2-40B4-BE49-F238E27FC236}">
                <a16:creationId xmlns:a16="http://schemas.microsoft.com/office/drawing/2014/main" id="{37229EF5-E0F6-AA46-A673-24A8187D08CD}"/>
              </a:ext>
            </a:extLst>
          </p:cNvPr>
          <p:cNvPicPr>
            <a:picLocks noChangeAspect="1"/>
          </p:cNvPicPr>
          <p:nvPr/>
        </p:nvPicPr>
        <p:blipFill>
          <a:blip r:embed="rId2"/>
          <a:stretch>
            <a:fillRect/>
          </a:stretch>
        </p:blipFill>
        <p:spPr>
          <a:xfrm>
            <a:off x="5250572" y="1938868"/>
            <a:ext cx="4191000" cy="3810000"/>
          </a:xfrm>
          <a:prstGeom prst="rect">
            <a:avLst/>
          </a:prstGeom>
        </p:spPr>
      </p:pic>
    </p:spTree>
    <p:extLst>
      <p:ext uri="{BB962C8B-B14F-4D97-AF65-F5344CB8AC3E}">
        <p14:creationId xmlns:p14="http://schemas.microsoft.com/office/powerpoint/2010/main" val="13218357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8BDA75-4B38-E643-9EDD-B755857D71D5}"/>
              </a:ext>
            </a:extLst>
          </p:cNvPr>
          <p:cNvSpPr>
            <a:spLocks noGrp="1"/>
          </p:cNvSpPr>
          <p:nvPr>
            <p:ph type="body" idx="1"/>
          </p:nvPr>
        </p:nvSpPr>
        <p:spPr/>
        <p:txBody>
          <a:bodyPr/>
          <a:lstStyle/>
          <a:p>
            <a:r>
              <a:rPr lang="en-US" dirty="0"/>
              <a:t>Students are empowered to make smart choices as part of a healthy, active lifestyle. </a:t>
            </a:r>
          </a:p>
        </p:txBody>
      </p:sp>
      <p:sp>
        <p:nvSpPr>
          <p:cNvPr id="3" name="Title 2">
            <a:extLst>
              <a:ext uri="{FF2B5EF4-FFF2-40B4-BE49-F238E27FC236}">
                <a16:creationId xmlns:a16="http://schemas.microsoft.com/office/drawing/2014/main" id="{DD379441-8397-3541-9DE8-7EDCE3AD5048}"/>
              </a:ext>
            </a:extLst>
          </p:cNvPr>
          <p:cNvSpPr>
            <a:spLocks noGrp="1"/>
          </p:cNvSpPr>
          <p:nvPr>
            <p:ph type="title"/>
          </p:nvPr>
        </p:nvSpPr>
        <p:spPr/>
        <p:txBody>
          <a:bodyPr/>
          <a:lstStyle/>
          <a:p>
            <a:r>
              <a:rPr lang="en-US" dirty="0"/>
              <a:t>Unit 2: EVERY BITE COUNTS</a:t>
            </a:r>
          </a:p>
        </p:txBody>
      </p:sp>
      <p:pic>
        <p:nvPicPr>
          <p:cNvPr id="5" name="Picture 4">
            <a:extLst>
              <a:ext uri="{FF2B5EF4-FFF2-40B4-BE49-F238E27FC236}">
                <a16:creationId xmlns:a16="http://schemas.microsoft.com/office/drawing/2014/main" id="{5C8C0661-6746-CF4B-AB57-2405B95F46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 t="10326" r="2329" b="4"/>
          <a:stretch/>
        </p:blipFill>
        <p:spPr>
          <a:xfrm>
            <a:off x="2414016" y="3679525"/>
            <a:ext cx="7754112" cy="4736592"/>
          </a:xfrm>
          <a:prstGeom prst="rect">
            <a:avLst/>
          </a:prstGeom>
        </p:spPr>
      </p:pic>
    </p:spTree>
    <p:extLst>
      <p:ext uri="{BB962C8B-B14F-4D97-AF65-F5344CB8AC3E}">
        <p14:creationId xmlns:p14="http://schemas.microsoft.com/office/powerpoint/2010/main" val="235516667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4FAA3-8A80-F24F-AC5D-1D9CA0058CBF}"/>
              </a:ext>
            </a:extLst>
          </p:cNvPr>
          <p:cNvSpPr>
            <a:spLocks noGrp="1"/>
          </p:cNvSpPr>
          <p:nvPr>
            <p:ph type="body" idx="1"/>
          </p:nvPr>
        </p:nvSpPr>
        <p:spPr/>
        <p:txBody>
          <a:bodyPr/>
          <a:lstStyle/>
          <a:p>
            <a:r>
              <a:rPr lang="en-US" dirty="0"/>
              <a:t>All nutrition and meal-planning activities align with the USDA’s MyPlate recommendations.</a:t>
            </a:r>
          </a:p>
        </p:txBody>
      </p:sp>
      <p:sp>
        <p:nvSpPr>
          <p:cNvPr id="3" name="Title 2">
            <a:extLst>
              <a:ext uri="{FF2B5EF4-FFF2-40B4-BE49-F238E27FC236}">
                <a16:creationId xmlns:a16="http://schemas.microsoft.com/office/drawing/2014/main" id="{1162C7D7-0783-D548-9541-33DB2E61100D}"/>
              </a:ext>
            </a:extLst>
          </p:cNvPr>
          <p:cNvSpPr>
            <a:spLocks noGrp="1"/>
          </p:cNvSpPr>
          <p:nvPr>
            <p:ph type="title"/>
          </p:nvPr>
        </p:nvSpPr>
        <p:spPr/>
        <p:txBody>
          <a:bodyPr/>
          <a:lstStyle/>
          <a:p>
            <a:r>
              <a:rPr lang="en-US" dirty="0"/>
              <a:t>Unit 2: EVERY BITE COUNTS</a:t>
            </a:r>
          </a:p>
        </p:txBody>
      </p:sp>
      <p:pic>
        <p:nvPicPr>
          <p:cNvPr id="7" name="Picture 6">
            <a:extLst>
              <a:ext uri="{FF2B5EF4-FFF2-40B4-BE49-F238E27FC236}">
                <a16:creationId xmlns:a16="http://schemas.microsoft.com/office/drawing/2014/main" id="{0651398C-C0BC-4047-AB42-5EC9F4D56635}"/>
              </a:ext>
            </a:extLst>
          </p:cNvPr>
          <p:cNvPicPr>
            <a:picLocks noChangeAspect="1"/>
          </p:cNvPicPr>
          <p:nvPr/>
        </p:nvPicPr>
        <p:blipFill rotWithShape="1">
          <a:blip r:embed="rId2">
            <a:extLst>
              <a:ext uri="{28A0092B-C50C-407E-A947-70E740481C1C}">
                <a14:useLocalDpi xmlns:a14="http://schemas.microsoft.com/office/drawing/2010/main" val="0"/>
              </a:ext>
            </a:extLst>
          </a:blip>
          <a:srcRect l="-1" t="18803" r="4054" b="28181"/>
          <a:stretch/>
        </p:blipFill>
        <p:spPr>
          <a:xfrm>
            <a:off x="1094157" y="3357931"/>
            <a:ext cx="10917936" cy="5157216"/>
          </a:xfrm>
          <a:prstGeom prst="rect">
            <a:avLst/>
          </a:prstGeom>
        </p:spPr>
      </p:pic>
      <p:sp>
        <p:nvSpPr>
          <p:cNvPr id="4" name="Rectangle 3"/>
          <p:cNvSpPr/>
          <p:nvPr/>
        </p:nvSpPr>
        <p:spPr>
          <a:xfrm>
            <a:off x="1274233" y="3357931"/>
            <a:ext cx="2234614" cy="9901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207673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38697-27CA-CF43-B6A0-66BE597D14BE}"/>
              </a:ext>
            </a:extLst>
          </p:cNvPr>
          <p:cNvSpPr>
            <a:spLocks noGrp="1"/>
          </p:cNvSpPr>
          <p:nvPr>
            <p:ph type="body" idx="1"/>
          </p:nvPr>
        </p:nvSpPr>
        <p:spPr>
          <a:xfrm>
            <a:off x="1274233" y="2130993"/>
            <a:ext cx="11099801" cy="6094374"/>
          </a:xfrm>
        </p:spPr>
        <p:txBody>
          <a:bodyPr>
            <a:normAutofit fontScale="92500" lnSpcReduction="20000"/>
          </a:bodyPr>
          <a:lstStyle/>
          <a:p>
            <a:pPr>
              <a:tabLst>
                <a:tab pos="6457950" algn="l"/>
                <a:tab pos="7545388" algn="l"/>
              </a:tabLst>
            </a:pPr>
            <a:r>
              <a:rPr lang="en-US" dirty="0"/>
              <a:t>Learning &amp; Wellness: What’s the Link?</a:t>
            </a:r>
          </a:p>
          <a:p>
            <a:pPr marL="546171" lvl="1" indent="0">
              <a:buNone/>
              <a:tabLst>
                <a:tab pos="6457950" algn="l"/>
                <a:tab pos="7545388" algn="l"/>
              </a:tabLst>
            </a:pPr>
            <a:r>
              <a:rPr lang="en-US" sz="2000" dirty="0"/>
              <a:t>Research, Stats and Q&amp;A’s 			Slides 4 – 14</a:t>
            </a:r>
          </a:p>
          <a:p>
            <a:pPr marL="546171" lvl="1" indent="0">
              <a:buNone/>
              <a:tabLst>
                <a:tab pos="6457950" algn="l"/>
                <a:tab pos="7545388" algn="l"/>
              </a:tabLst>
            </a:pPr>
            <a:r>
              <a:rPr lang="en-US" sz="2000" dirty="0"/>
              <a:t>About Together Counts				Slides 15 – 16</a:t>
            </a:r>
          </a:p>
          <a:p>
            <a:pPr marL="546171" lvl="1" indent="0">
              <a:buNone/>
              <a:tabLst>
                <a:tab pos="6457950" algn="l"/>
                <a:tab pos="7545388" algn="l"/>
              </a:tabLst>
            </a:pPr>
            <a:r>
              <a:rPr lang="en-US" sz="2000" dirty="0"/>
              <a:t>What Is Wellness? 			Slides 17 – 19 </a:t>
            </a:r>
          </a:p>
          <a:p>
            <a:pPr>
              <a:tabLst>
                <a:tab pos="6457950" algn="l"/>
                <a:tab pos="7545388" algn="l"/>
              </a:tabLst>
            </a:pPr>
            <a:r>
              <a:rPr lang="en-US" dirty="0"/>
              <a:t>Together Counts: Curriculum Overview</a:t>
            </a:r>
          </a:p>
          <a:p>
            <a:pPr marL="546171" lvl="1" indent="0">
              <a:buNone/>
              <a:tabLst>
                <a:tab pos="6457950" algn="l"/>
                <a:tab pos="7545388" algn="l"/>
              </a:tabLst>
            </a:pPr>
            <a:r>
              <a:rPr lang="en-US" sz="2200" dirty="0"/>
              <a:t>EVERY </a:t>
            </a:r>
            <a:r>
              <a:rPr lang="en-US" sz="2200"/>
              <a:t>PART COUNTS			</a:t>
            </a:r>
            <a:r>
              <a:rPr lang="en-US" sz="2100"/>
              <a:t>Slides </a:t>
            </a:r>
            <a:r>
              <a:rPr lang="en-US" sz="2100" dirty="0"/>
              <a:t>22 – 26</a:t>
            </a:r>
          </a:p>
          <a:p>
            <a:pPr lvl="1">
              <a:tabLst>
                <a:tab pos="6457950" algn="l"/>
                <a:tab pos="7545388" algn="l"/>
              </a:tabLst>
            </a:pPr>
            <a:r>
              <a:rPr lang="en-US" sz="2200" dirty="0"/>
              <a:t>Physical, Social &amp; Mental/Emotional Health</a:t>
            </a:r>
          </a:p>
          <a:p>
            <a:pPr marL="546171" lvl="1" indent="0">
              <a:buNone/>
              <a:tabLst>
                <a:tab pos="7545388" algn="l"/>
              </a:tabLst>
            </a:pPr>
            <a:r>
              <a:rPr lang="en-US" sz="2200" dirty="0"/>
              <a:t>EVERY BITE COUNTS	</a:t>
            </a:r>
            <a:r>
              <a:rPr lang="en-US" sz="2100" dirty="0"/>
              <a:t>Slides 27 – 30</a:t>
            </a:r>
          </a:p>
          <a:p>
            <a:pPr lvl="1">
              <a:tabLst>
                <a:tab pos="6457950" algn="l"/>
                <a:tab pos="7545388" algn="l"/>
              </a:tabLst>
            </a:pPr>
            <a:r>
              <a:rPr lang="en-US" sz="2200" dirty="0"/>
              <a:t>Nutrition and Meal Planning </a:t>
            </a:r>
          </a:p>
          <a:p>
            <a:pPr marL="546171" lvl="1" indent="0">
              <a:buNone/>
              <a:tabLst>
                <a:tab pos="6457950" algn="l"/>
                <a:tab pos="7545388" algn="l"/>
              </a:tabLst>
            </a:pPr>
            <a:r>
              <a:rPr lang="en-US" sz="2200" dirty="0"/>
              <a:t>EVERY MOVE COUNTS			</a:t>
            </a:r>
            <a:r>
              <a:rPr lang="en-US" sz="2100" dirty="0"/>
              <a:t>Slides 31 – 35</a:t>
            </a:r>
          </a:p>
          <a:p>
            <a:pPr lvl="1">
              <a:tabLst>
                <a:tab pos="6457950" algn="l"/>
                <a:tab pos="7545388" algn="l"/>
              </a:tabLst>
            </a:pPr>
            <a:r>
              <a:rPr lang="en-US" sz="2200" dirty="0"/>
              <a:t>Physical Activity and Fun</a:t>
            </a:r>
          </a:p>
          <a:p>
            <a:pPr>
              <a:tabLst>
                <a:tab pos="6457950" algn="l"/>
                <a:tab pos="7545388" algn="l"/>
              </a:tabLst>
            </a:pPr>
            <a:endParaRPr lang="en-US" dirty="0"/>
          </a:p>
        </p:txBody>
      </p:sp>
      <p:sp>
        <p:nvSpPr>
          <p:cNvPr id="3" name="Title 2">
            <a:extLst>
              <a:ext uri="{FF2B5EF4-FFF2-40B4-BE49-F238E27FC236}">
                <a16:creationId xmlns:a16="http://schemas.microsoft.com/office/drawing/2014/main" id="{126B308D-563D-A645-BA95-533086C26A97}"/>
              </a:ext>
            </a:extLst>
          </p:cNvPr>
          <p:cNvSpPr>
            <a:spLocks noGrp="1"/>
          </p:cNvSpPr>
          <p:nvPr>
            <p:ph type="title"/>
          </p:nvPr>
        </p:nvSpPr>
        <p:spPr/>
        <p:txBody>
          <a:bodyPr/>
          <a:lstStyle/>
          <a:p>
            <a:r>
              <a:rPr lang="en-US" dirty="0"/>
              <a:t>Table of Contents</a:t>
            </a:r>
          </a:p>
        </p:txBody>
      </p:sp>
    </p:spTree>
    <p:extLst>
      <p:ext uri="{BB962C8B-B14F-4D97-AF65-F5344CB8AC3E}">
        <p14:creationId xmlns:p14="http://schemas.microsoft.com/office/powerpoint/2010/main" val="306165247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84432-C7F7-6145-B8B5-1E05E66855B8}"/>
              </a:ext>
            </a:extLst>
          </p:cNvPr>
          <p:cNvSpPr>
            <a:spLocks noGrp="1"/>
          </p:cNvSpPr>
          <p:nvPr>
            <p:ph type="body" idx="1"/>
          </p:nvPr>
        </p:nvSpPr>
        <p:spPr/>
        <p:txBody>
          <a:bodyPr/>
          <a:lstStyle/>
          <a:p>
            <a:r>
              <a:rPr lang="en-US" dirty="0"/>
              <a:t>Activities like “Eat to the Beat” and “Head Chef Challenge” encourage kids to get in the kitchen and try new foods. </a:t>
            </a:r>
          </a:p>
        </p:txBody>
      </p:sp>
      <p:sp>
        <p:nvSpPr>
          <p:cNvPr id="3" name="Title 2">
            <a:extLst>
              <a:ext uri="{FF2B5EF4-FFF2-40B4-BE49-F238E27FC236}">
                <a16:creationId xmlns:a16="http://schemas.microsoft.com/office/drawing/2014/main" id="{065EF695-47C6-3543-A32F-553CF3285F24}"/>
              </a:ext>
            </a:extLst>
          </p:cNvPr>
          <p:cNvSpPr>
            <a:spLocks noGrp="1"/>
          </p:cNvSpPr>
          <p:nvPr>
            <p:ph type="title"/>
          </p:nvPr>
        </p:nvSpPr>
        <p:spPr/>
        <p:txBody>
          <a:bodyPr/>
          <a:lstStyle/>
          <a:p>
            <a:r>
              <a:rPr lang="en-US" dirty="0"/>
              <a:t>Unit 2: EVERY BITE COUNTS</a:t>
            </a:r>
          </a:p>
        </p:txBody>
      </p:sp>
      <p:pic>
        <p:nvPicPr>
          <p:cNvPr id="8" name="Picture 7">
            <a:extLst>
              <a:ext uri="{FF2B5EF4-FFF2-40B4-BE49-F238E27FC236}">
                <a16:creationId xmlns:a16="http://schemas.microsoft.com/office/drawing/2014/main" id="{C5E87341-0774-374E-9168-39014BFE4B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9535">
            <a:off x="1024979" y="3874145"/>
            <a:ext cx="7092533" cy="4728355"/>
          </a:xfrm>
          <a:prstGeom prst="rect">
            <a:avLst/>
          </a:prstGeom>
        </p:spPr>
      </p:pic>
      <p:pic>
        <p:nvPicPr>
          <p:cNvPr id="6" name="Picture 5">
            <a:extLst>
              <a:ext uri="{FF2B5EF4-FFF2-40B4-BE49-F238E27FC236}">
                <a16:creationId xmlns:a16="http://schemas.microsoft.com/office/drawing/2014/main" id="{57FC8BB6-8DD5-0C4A-B87F-BC71AFC02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9252">
            <a:off x="5747621" y="3347492"/>
            <a:ext cx="6433272" cy="4288848"/>
          </a:xfrm>
          <a:prstGeom prst="rect">
            <a:avLst/>
          </a:prstGeom>
        </p:spPr>
      </p:pic>
    </p:spTree>
    <p:extLst>
      <p:ext uri="{BB962C8B-B14F-4D97-AF65-F5344CB8AC3E}">
        <p14:creationId xmlns:p14="http://schemas.microsoft.com/office/powerpoint/2010/main" val="224638949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243136-04AB-7F4F-A4A6-4D527E01EE15}"/>
              </a:ext>
            </a:extLst>
          </p:cNvPr>
          <p:cNvSpPr>
            <a:spLocks noGrp="1"/>
          </p:cNvSpPr>
          <p:nvPr>
            <p:ph type="body" idx="1"/>
          </p:nvPr>
        </p:nvSpPr>
        <p:spPr/>
        <p:txBody>
          <a:bodyPr>
            <a:normAutofit lnSpcReduction="10000"/>
          </a:bodyPr>
          <a:lstStyle/>
          <a:p>
            <a:r>
              <a:rPr lang="en-US" dirty="0"/>
              <a:t>Big Goals, Mini Goals</a:t>
            </a:r>
          </a:p>
          <a:p>
            <a:r>
              <a:rPr lang="en-US" dirty="0"/>
              <a:t>Desk Exercises</a:t>
            </a:r>
          </a:p>
          <a:p>
            <a:r>
              <a:rPr lang="en-US" dirty="0"/>
              <a:t>Just Dance!</a:t>
            </a:r>
          </a:p>
          <a:p>
            <a:endParaRPr lang="en-US" dirty="0"/>
          </a:p>
          <a:p>
            <a:pPr marL="0" indent="0">
              <a:buNone/>
            </a:pPr>
            <a:r>
              <a:rPr lang="en-US" dirty="0"/>
              <a:t>SUMMARY: Students learn that physical activity is a critical part of wellness, and that when it comes to activity choices, there’s something for everyone! They track goals for daily physical activity and are encouraged to develop healthy exercise habits as part of an active lifestyle. </a:t>
            </a:r>
          </a:p>
          <a:p>
            <a:pPr marL="0" indent="0">
              <a:buNone/>
            </a:pPr>
            <a:r>
              <a:rPr lang="en-US" dirty="0"/>
              <a:t> </a:t>
            </a:r>
          </a:p>
          <a:p>
            <a:endParaRPr lang="en-US" dirty="0"/>
          </a:p>
          <a:p>
            <a:endParaRPr lang="en-US" dirty="0"/>
          </a:p>
        </p:txBody>
      </p:sp>
      <p:sp>
        <p:nvSpPr>
          <p:cNvPr id="3" name="Title 2">
            <a:extLst>
              <a:ext uri="{FF2B5EF4-FFF2-40B4-BE49-F238E27FC236}">
                <a16:creationId xmlns:a16="http://schemas.microsoft.com/office/drawing/2014/main" id="{B5CD0B26-8907-764E-A89B-2D3395D98F51}"/>
              </a:ext>
            </a:extLst>
          </p:cNvPr>
          <p:cNvSpPr>
            <a:spLocks noGrp="1"/>
          </p:cNvSpPr>
          <p:nvPr>
            <p:ph type="title"/>
          </p:nvPr>
        </p:nvSpPr>
        <p:spPr/>
        <p:txBody>
          <a:bodyPr/>
          <a:lstStyle/>
          <a:p>
            <a:r>
              <a:rPr lang="en-US" dirty="0"/>
              <a:t>Unit 3: EVERY MOVE COUNTS</a:t>
            </a:r>
          </a:p>
        </p:txBody>
      </p:sp>
    </p:spTree>
    <p:extLst>
      <p:ext uri="{BB962C8B-B14F-4D97-AF65-F5344CB8AC3E}">
        <p14:creationId xmlns:p14="http://schemas.microsoft.com/office/powerpoint/2010/main" val="15946713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D893E-F774-C94D-B795-A6782F22A5B3}"/>
              </a:ext>
            </a:extLst>
          </p:cNvPr>
          <p:cNvSpPr>
            <a:spLocks noGrp="1"/>
          </p:cNvSpPr>
          <p:nvPr>
            <p:ph type="body" idx="1"/>
          </p:nvPr>
        </p:nvSpPr>
        <p:spPr>
          <a:xfrm>
            <a:off x="1274233" y="2109468"/>
            <a:ext cx="10579101" cy="6115899"/>
          </a:xfrm>
        </p:spPr>
        <p:txBody>
          <a:bodyPr/>
          <a:lstStyle/>
          <a:p>
            <a:r>
              <a:rPr lang="en-US" dirty="0"/>
              <a:t>Physical activity can be integrated throughout the day — with desk exercises, one-minute activity bursts and dance.  </a:t>
            </a:r>
          </a:p>
        </p:txBody>
      </p:sp>
      <p:sp>
        <p:nvSpPr>
          <p:cNvPr id="3" name="Title 2">
            <a:extLst>
              <a:ext uri="{FF2B5EF4-FFF2-40B4-BE49-F238E27FC236}">
                <a16:creationId xmlns:a16="http://schemas.microsoft.com/office/drawing/2014/main" id="{E6154DAC-83AE-8E48-B4A0-887573FC89B8}"/>
              </a:ext>
            </a:extLst>
          </p:cNvPr>
          <p:cNvSpPr>
            <a:spLocks noGrp="1"/>
          </p:cNvSpPr>
          <p:nvPr>
            <p:ph type="title"/>
          </p:nvPr>
        </p:nvSpPr>
        <p:spPr/>
        <p:txBody>
          <a:bodyPr/>
          <a:lstStyle/>
          <a:p>
            <a:r>
              <a:rPr lang="en-US" dirty="0"/>
              <a:t>Unit 3: EVERY MOVE COUNTS</a:t>
            </a:r>
          </a:p>
        </p:txBody>
      </p:sp>
      <p:pic>
        <p:nvPicPr>
          <p:cNvPr id="5" name="Picture 4">
            <a:extLst>
              <a:ext uri="{FF2B5EF4-FFF2-40B4-BE49-F238E27FC236}">
                <a16:creationId xmlns:a16="http://schemas.microsoft.com/office/drawing/2014/main" id="{F6F72D75-D22E-CB4B-B562-9532EFC57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366" y="4216688"/>
            <a:ext cx="6939315" cy="4626210"/>
          </a:xfrm>
          <a:prstGeom prst="rect">
            <a:avLst/>
          </a:prstGeom>
        </p:spPr>
      </p:pic>
    </p:spTree>
    <p:extLst>
      <p:ext uri="{BB962C8B-B14F-4D97-AF65-F5344CB8AC3E}">
        <p14:creationId xmlns:p14="http://schemas.microsoft.com/office/powerpoint/2010/main" val="7448438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229117-62B3-C849-B127-6E3109BA8E8F}"/>
              </a:ext>
            </a:extLst>
          </p:cNvPr>
          <p:cNvSpPr>
            <a:spLocks noGrp="1"/>
          </p:cNvSpPr>
          <p:nvPr>
            <p:ph type="body" idx="1"/>
          </p:nvPr>
        </p:nvSpPr>
        <p:spPr/>
        <p:txBody>
          <a:bodyPr/>
          <a:lstStyle/>
          <a:p>
            <a:r>
              <a:rPr lang="en-US" dirty="0"/>
              <a:t>Physical Activity Charts encourage kids to set, track and achieve measurable goals. </a:t>
            </a:r>
          </a:p>
          <a:p>
            <a:endParaRPr lang="en-US" dirty="0">
              <a:solidFill>
                <a:srgbClr val="7030A0"/>
              </a:solidFill>
            </a:endParaRPr>
          </a:p>
        </p:txBody>
      </p:sp>
      <p:sp>
        <p:nvSpPr>
          <p:cNvPr id="3" name="Title 2">
            <a:extLst>
              <a:ext uri="{FF2B5EF4-FFF2-40B4-BE49-F238E27FC236}">
                <a16:creationId xmlns:a16="http://schemas.microsoft.com/office/drawing/2014/main" id="{889CCB67-07D1-4446-BABD-6282CF06C593}"/>
              </a:ext>
            </a:extLst>
          </p:cNvPr>
          <p:cNvSpPr>
            <a:spLocks noGrp="1"/>
          </p:cNvSpPr>
          <p:nvPr>
            <p:ph type="title"/>
          </p:nvPr>
        </p:nvSpPr>
        <p:spPr/>
        <p:txBody>
          <a:bodyPr/>
          <a:lstStyle/>
          <a:p>
            <a:r>
              <a:rPr lang="en-US" dirty="0"/>
              <a:t>Unit 3: Big Goals, Mini Goals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00" t="6851" r="500" b="-5"/>
          <a:stretch/>
        </p:blipFill>
        <p:spPr>
          <a:xfrm rot="21406157">
            <a:off x="2228480" y="3694176"/>
            <a:ext cx="4111220" cy="4956048"/>
          </a:xfrm>
          <a:prstGeom prst="rect">
            <a:avLst/>
          </a:prstGeom>
          <a:solidFill>
            <a:schemeClr val="bg1"/>
          </a:solidFill>
          <a:ln>
            <a:solidFill>
              <a:schemeClr val="tx1">
                <a:lumMod val="50000"/>
                <a:lumOff val="50000"/>
              </a:schemeClr>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2198">
            <a:off x="6145035" y="3519236"/>
            <a:ext cx="4076785" cy="5275839"/>
          </a:xfrm>
          <a:prstGeom prst="rect">
            <a:avLst/>
          </a:prstGeom>
          <a:solidFill>
            <a:schemeClr val="bg1"/>
          </a:solidFill>
          <a:ln>
            <a:solidFill>
              <a:schemeClr val="tx1">
                <a:lumMod val="50000"/>
                <a:lumOff val="50000"/>
              </a:schemeClr>
            </a:solidFill>
          </a:ln>
        </p:spPr>
      </p:pic>
    </p:spTree>
    <p:extLst>
      <p:ext uri="{BB962C8B-B14F-4D97-AF65-F5344CB8AC3E}">
        <p14:creationId xmlns:p14="http://schemas.microsoft.com/office/powerpoint/2010/main" val="234810460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590C7-16E3-184A-906B-64153EAAD99C}"/>
              </a:ext>
            </a:extLst>
          </p:cNvPr>
          <p:cNvSpPr>
            <a:spLocks noGrp="1"/>
          </p:cNvSpPr>
          <p:nvPr>
            <p:ph type="body" idx="1"/>
          </p:nvPr>
        </p:nvSpPr>
        <p:spPr>
          <a:xfrm>
            <a:off x="1054807" y="2109468"/>
            <a:ext cx="11319227" cy="6115899"/>
          </a:xfrm>
        </p:spPr>
        <p:txBody>
          <a:bodyPr/>
          <a:lstStyle/>
          <a:p>
            <a:r>
              <a:rPr lang="en-US" dirty="0"/>
              <a:t>Students learn a range of activities that can be easily done at recess, at a local park or playground, or at home — and are encouraged to teach them to family members as well.  </a:t>
            </a:r>
          </a:p>
        </p:txBody>
      </p:sp>
      <p:sp>
        <p:nvSpPr>
          <p:cNvPr id="3" name="Title 2">
            <a:extLst>
              <a:ext uri="{FF2B5EF4-FFF2-40B4-BE49-F238E27FC236}">
                <a16:creationId xmlns:a16="http://schemas.microsoft.com/office/drawing/2014/main" id="{1D7088E5-C574-6F4E-BECA-13206DD63105}"/>
              </a:ext>
            </a:extLst>
          </p:cNvPr>
          <p:cNvSpPr>
            <a:spLocks noGrp="1"/>
          </p:cNvSpPr>
          <p:nvPr>
            <p:ph type="title"/>
          </p:nvPr>
        </p:nvSpPr>
        <p:spPr/>
        <p:txBody>
          <a:bodyPr/>
          <a:lstStyle/>
          <a:p>
            <a:r>
              <a:rPr lang="en-US" dirty="0"/>
              <a:t>Unit 3: EVERY MOVE COUNTS</a:t>
            </a:r>
          </a:p>
        </p:txBody>
      </p:sp>
      <p:pic>
        <p:nvPicPr>
          <p:cNvPr id="5" name="Picture 4">
            <a:extLst>
              <a:ext uri="{FF2B5EF4-FFF2-40B4-BE49-F238E27FC236}">
                <a16:creationId xmlns:a16="http://schemas.microsoft.com/office/drawing/2014/main" id="{259267D2-43D6-0342-ADA3-507BD8117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9687" y="4527128"/>
            <a:ext cx="6335703" cy="4431591"/>
          </a:xfrm>
          <a:prstGeom prst="rect">
            <a:avLst/>
          </a:prstGeom>
        </p:spPr>
      </p:pic>
    </p:spTree>
    <p:extLst>
      <p:ext uri="{BB962C8B-B14F-4D97-AF65-F5344CB8AC3E}">
        <p14:creationId xmlns:p14="http://schemas.microsoft.com/office/powerpoint/2010/main" val="345249675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533F96-1C30-2546-ABBD-D7533B6DF554}"/>
              </a:ext>
            </a:extLst>
          </p:cNvPr>
          <p:cNvSpPr>
            <a:spLocks noGrp="1"/>
          </p:cNvSpPr>
          <p:nvPr>
            <p:ph type="body" idx="1"/>
          </p:nvPr>
        </p:nvSpPr>
        <p:spPr/>
        <p:txBody>
          <a:bodyPr/>
          <a:lstStyle/>
          <a:p>
            <a:r>
              <a:rPr lang="en-US" dirty="0"/>
              <a:t>When it comes to wellness, we’re all in this together! </a:t>
            </a:r>
          </a:p>
        </p:txBody>
      </p:sp>
      <p:sp>
        <p:nvSpPr>
          <p:cNvPr id="3" name="Title 2">
            <a:extLst>
              <a:ext uri="{FF2B5EF4-FFF2-40B4-BE49-F238E27FC236}">
                <a16:creationId xmlns:a16="http://schemas.microsoft.com/office/drawing/2014/main" id="{7608C5B9-F308-BB4B-BAF9-CC469483E4DE}"/>
              </a:ext>
            </a:extLst>
          </p:cNvPr>
          <p:cNvSpPr>
            <a:spLocks noGrp="1"/>
          </p:cNvSpPr>
          <p:nvPr>
            <p:ph type="title"/>
          </p:nvPr>
        </p:nvSpPr>
        <p:spPr/>
        <p:txBody>
          <a:bodyPr/>
          <a:lstStyle/>
          <a:p>
            <a:r>
              <a:rPr lang="en-US" dirty="0"/>
              <a:t>Together Counts </a:t>
            </a:r>
          </a:p>
        </p:txBody>
      </p:sp>
      <p:pic>
        <p:nvPicPr>
          <p:cNvPr id="5" name="Picture 4">
            <a:extLst>
              <a:ext uri="{FF2B5EF4-FFF2-40B4-BE49-F238E27FC236}">
                <a16:creationId xmlns:a16="http://schemas.microsoft.com/office/drawing/2014/main" id="{43B8B294-8C87-534F-B51B-9D69E7FF0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999" y="3271829"/>
            <a:ext cx="7927179" cy="5284786"/>
          </a:xfrm>
          <a:prstGeom prst="rect">
            <a:avLst/>
          </a:prstGeom>
        </p:spPr>
      </p:pic>
    </p:spTree>
    <p:extLst>
      <p:ext uri="{BB962C8B-B14F-4D97-AF65-F5344CB8AC3E}">
        <p14:creationId xmlns:p14="http://schemas.microsoft.com/office/powerpoint/2010/main" val="41758521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First, there’s the circle. That represents the whole person."/>
          <p:cNvSpPr txBox="1">
            <a:spLocks noGrp="1"/>
          </p:cNvSpPr>
          <p:nvPr>
            <p:ph type="body" sz="half" idx="1"/>
          </p:nvPr>
        </p:nvSpPr>
        <p:spPr>
          <a:xfrm>
            <a:off x="753536" y="2225225"/>
            <a:ext cx="8201560" cy="5601554"/>
          </a:xfrm>
          <a:prstGeom prst="rect">
            <a:avLst/>
          </a:prstGeom>
        </p:spPr>
        <p:txBody>
          <a:bodyPr anchor="t" anchorCtr="0">
            <a:normAutofit fontScale="32500" lnSpcReduction="20000"/>
          </a:bodyPr>
          <a:lstStyle/>
          <a:p>
            <a:pPr marL="0" indent="0">
              <a:lnSpc>
                <a:spcPct val="120000"/>
              </a:lnSpc>
              <a:buNone/>
            </a:pPr>
            <a:r>
              <a:rPr lang="en-US" sz="9600" b="1" dirty="0">
                <a:latin typeface="Arial Rounded MT Bold" panose="020F0704030504030204" pitchFamily="34" charset="77"/>
                <a:cs typeface="Arial" panose="020B0604020202020204" pitchFamily="34" charset="0"/>
              </a:rPr>
              <a:t>“Academic achievement and health are closely linked, and healthy students are more ready and able to learn. School districts and schools that create and sustain systemic supports for students’ </a:t>
            </a:r>
            <a:r>
              <a:rPr lang="en-US" sz="9600" b="1" dirty="0">
                <a:solidFill>
                  <a:schemeClr val="accent5"/>
                </a:solidFill>
                <a:latin typeface="Arial Rounded MT Bold" panose="020F0704030504030204" pitchFamily="34" charset="77"/>
                <a:cs typeface="Arial" panose="020B0604020202020204" pitchFamily="34" charset="0"/>
              </a:rPr>
              <a:t>physical, mental, and social health </a:t>
            </a:r>
            <a:r>
              <a:rPr lang="en-US" sz="9600" b="1" dirty="0">
                <a:latin typeface="Arial Rounded MT Bold" panose="020F0704030504030204" pitchFamily="34" charset="77"/>
                <a:cs typeface="Arial" panose="020B0604020202020204" pitchFamily="34" charset="0"/>
              </a:rPr>
              <a:t>see a positive impact on academic performance, educational behavior, cognitive ability and attitude.”</a:t>
            </a:r>
            <a:endParaRPr lang="en-US" sz="8600" b="1" dirty="0">
              <a:latin typeface="+mn-lt"/>
              <a:cs typeface="Arial" panose="020B0604020202020204" pitchFamily="34" charset="0"/>
            </a:endParaRPr>
          </a:p>
          <a:p>
            <a:pPr marL="0" indent="0">
              <a:buClrTx/>
              <a:buNone/>
            </a:pPr>
            <a:endParaRPr dirty="0"/>
          </a:p>
        </p:txBody>
      </p:sp>
      <p:sp>
        <p:nvSpPr>
          <p:cNvPr id="172" name="Let’s break it down."/>
          <p:cNvSpPr txBox="1">
            <a:spLocks noGrp="1"/>
          </p:cNvSpPr>
          <p:nvPr>
            <p:ph type="title"/>
          </p:nvPr>
        </p:nvSpPr>
        <p:spPr>
          <a:xfrm>
            <a:off x="753533" y="541866"/>
            <a:ext cx="12251267" cy="1059127"/>
          </a:xfrm>
          <a:prstGeom prst="rect">
            <a:avLst/>
          </a:prstGeom>
        </p:spPr>
        <p:txBody>
          <a:bodyPr>
            <a:normAutofit/>
          </a:bodyPr>
          <a:lstStyle/>
          <a:p>
            <a:r>
              <a:rPr lang="en-US" sz="5200" dirty="0"/>
              <a:t>Learning + Wellness : What’s the Link? </a:t>
            </a:r>
            <a:endParaRPr sz="5200" dirty="0"/>
          </a:p>
        </p:txBody>
      </p:sp>
      <p:pic>
        <p:nvPicPr>
          <p:cNvPr id="3" name="Picture 2">
            <a:extLst>
              <a:ext uri="{FF2B5EF4-FFF2-40B4-BE49-F238E27FC236}">
                <a16:creationId xmlns:a16="http://schemas.microsoft.com/office/drawing/2014/main" id="{FA89C15A-06B0-EF48-AB49-D7369D5E46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836" y="2288894"/>
            <a:ext cx="3187700" cy="4800261"/>
          </a:xfrm>
          <a:prstGeom prst="rect">
            <a:avLst/>
          </a:prstGeom>
        </p:spPr>
      </p:pic>
      <p:sp>
        <p:nvSpPr>
          <p:cNvPr id="2" name="TextBox 1"/>
          <p:cNvSpPr txBox="1"/>
          <p:nvPr/>
        </p:nvSpPr>
        <p:spPr>
          <a:xfrm>
            <a:off x="626965" y="7826779"/>
            <a:ext cx="11704571"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200" dirty="0">
                <a:cs typeface="Arial" panose="020B0604020202020204" pitchFamily="34" charset="0"/>
              </a:rPr>
              <a:t>Critical Connections: Health and Academics. Journal of School Health, 85(11), 740-58.</a:t>
            </a:r>
          </a:p>
          <a:p>
            <a:pPr algn="l"/>
            <a:r>
              <a:rPr lang="en-US" sz="2200" dirty="0">
                <a:cs typeface="Arial" panose="020B0604020202020204" pitchFamily="34" charset="0"/>
              </a:rPr>
              <a:t>Source: Michael, S.L., Merlo, C.L., </a:t>
            </a:r>
            <a:r>
              <a:rPr lang="en-US" sz="2200" dirty="0" err="1">
                <a:cs typeface="Arial" panose="020B0604020202020204" pitchFamily="34" charset="0"/>
              </a:rPr>
              <a:t>Basch</a:t>
            </a:r>
            <a:r>
              <a:rPr lang="en-US" sz="2200" dirty="0">
                <a:cs typeface="Arial" panose="020B0604020202020204" pitchFamily="34" charset="0"/>
              </a:rPr>
              <a:t>, C.E., </a:t>
            </a:r>
            <a:r>
              <a:rPr lang="en-US" sz="2200" dirty="0" err="1">
                <a:cs typeface="Arial" panose="020B0604020202020204" pitchFamily="34" charset="0"/>
              </a:rPr>
              <a:t>Wentzel</a:t>
            </a:r>
            <a:r>
              <a:rPr lang="en-US" sz="2200" dirty="0">
                <a:cs typeface="Arial" panose="020B0604020202020204" pitchFamily="34" charset="0"/>
              </a:rPr>
              <a:t> K.R., Wechsler, H. (2015). </a:t>
            </a:r>
          </a:p>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634113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55CED5-64A0-D348-8F69-A3EBA8D6DEDF}"/>
              </a:ext>
            </a:extLst>
          </p:cNvPr>
          <p:cNvSpPr>
            <a:spLocks noGrp="1"/>
          </p:cNvSpPr>
          <p:nvPr>
            <p:ph type="body" idx="1"/>
          </p:nvPr>
        </p:nvSpPr>
        <p:spPr>
          <a:xfrm>
            <a:off x="968701" y="2109468"/>
            <a:ext cx="11405334" cy="6115899"/>
          </a:xfrm>
        </p:spPr>
        <p:txBody>
          <a:bodyPr/>
          <a:lstStyle/>
          <a:p>
            <a:r>
              <a:rPr lang="en-US" dirty="0"/>
              <a:t>According to the Physical Activity Guidelines for Americans, kids and teens age 6–19 should get </a:t>
            </a:r>
            <a:r>
              <a:rPr lang="en-US" dirty="0">
                <a:solidFill>
                  <a:srgbClr val="0070C0"/>
                </a:solidFill>
              </a:rPr>
              <a:t>60 or more minutes</a:t>
            </a:r>
            <a:r>
              <a:rPr lang="en-US" dirty="0"/>
              <a:t> of physical activity* </a:t>
            </a:r>
            <a:r>
              <a:rPr lang="en-US" dirty="0">
                <a:solidFill>
                  <a:srgbClr val="0070C0"/>
                </a:solidFill>
              </a:rPr>
              <a:t>on</a:t>
            </a:r>
            <a:r>
              <a:rPr lang="en-US" dirty="0"/>
              <a:t> </a:t>
            </a:r>
            <a:r>
              <a:rPr lang="en-US" dirty="0">
                <a:solidFill>
                  <a:srgbClr val="0070C0"/>
                </a:solidFill>
              </a:rPr>
              <a:t>at least 5 days </a:t>
            </a:r>
            <a:r>
              <a:rPr lang="en-US" dirty="0"/>
              <a:t>per week. </a:t>
            </a:r>
          </a:p>
          <a:p>
            <a:pPr marL="0" indent="0">
              <a:buNone/>
            </a:pPr>
            <a:r>
              <a:rPr lang="en-US" sz="2200" dirty="0"/>
              <a:t>* moderate-to-vigorous physical activity </a:t>
            </a:r>
          </a:p>
          <a:p>
            <a:endParaRPr lang="en-US" sz="2200" dirty="0"/>
          </a:p>
          <a:p>
            <a:r>
              <a:rPr lang="en-US" dirty="0"/>
              <a:t>Q: TAKE A GUESS: What percentage of this age group meets that goal? </a:t>
            </a:r>
          </a:p>
          <a:p>
            <a:pPr marL="0" indent="0">
              <a:buNone/>
            </a:pPr>
            <a:endParaRPr lang="en-US" dirty="0"/>
          </a:p>
          <a:p>
            <a:endParaRPr lang="en-US" dirty="0"/>
          </a:p>
        </p:txBody>
      </p:sp>
      <p:sp>
        <p:nvSpPr>
          <p:cNvPr id="3" name="Title 2">
            <a:extLst>
              <a:ext uri="{FF2B5EF4-FFF2-40B4-BE49-F238E27FC236}">
                <a16:creationId xmlns:a16="http://schemas.microsoft.com/office/drawing/2014/main" id="{7ED0EF22-EAD4-0846-8DFA-52ED5CA085D5}"/>
              </a:ext>
            </a:extLst>
          </p:cNvPr>
          <p:cNvSpPr>
            <a:spLocks noGrp="1"/>
          </p:cNvSpPr>
          <p:nvPr>
            <p:ph type="title"/>
          </p:nvPr>
        </p:nvSpPr>
        <p:spPr/>
        <p:txBody>
          <a:bodyPr/>
          <a:lstStyle/>
          <a:p>
            <a:r>
              <a:rPr lang="en-US" dirty="0"/>
              <a:t>Q&amp;A: Question</a:t>
            </a:r>
          </a:p>
        </p:txBody>
      </p:sp>
    </p:spTree>
    <p:extLst>
      <p:ext uri="{BB962C8B-B14F-4D97-AF65-F5344CB8AC3E}">
        <p14:creationId xmlns:p14="http://schemas.microsoft.com/office/powerpoint/2010/main" val="41433686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00F42-9487-104B-849A-1CBB1ED064B7}"/>
              </a:ext>
            </a:extLst>
          </p:cNvPr>
          <p:cNvSpPr>
            <a:spLocks noGrp="1"/>
          </p:cNvSpPr>
          <p:nvPr>
            <p:ph type="body" idx="1"/>
          </p:nvPr>
        </p:nvSpPr>
        <p:spPr>
          <a:xfrm>
            <a:off x="968701" y="2109468"/>
            <a:ext cx="11086235" cy="6115899"/>
          </a:xfrm>
        </p:spPr>
        <p:txBody>
          <a:bodyPr/>
          <a:lstStyle/>
          <a:p>
            <a:r>
              <a:rPr lang="en-US" dirty="0"/>
              <a:t>The answer is roughly one-fifth. </a:t>
            </a:r>
          </a:p>
          <a:p>
            <a:r>
              <a:rPr lang="en-US" dirty="0"/>
              <a:t>Only 21.6% of kids and teens attain 60 or more minutes of moderate-to-vigorous physical activity on 5 days per week.</a:t>
            </a:r>
          </a:p>
          <a:p>
            <a:r>
              <a:rPr lang="en-US" dirty="0"/>
              <a:t>That means 78.4% of kids and teens do not get enough exercise. </a:t>
            </a:r>
          </a:p>
          <a:p>
            <a:endParaRPr lang="en-US" dirty="0"/>
          </a:p>
        </p:txBody>
      </p:sp>
      <p:sp>
        <p:nvSpPr>
          <p:cNvPr id="3" name="Title 2">
            <a:extLst>
              <a:ext uri="{FF2B5EF4-FFF2-40B4-BE49-F238E27FC236}">
                <a16:creationId xmlns:a16="http://schemas.microsoft.com/office/drawing/2014/main" id="{75C40F5C-1BC3-7E43-992F-4EAA89228722}"/>
              </a:ext>
            </a:extLst>
          </p:cNvPr>
          <p:cNvSpPr>
            <a:spLocks noGrp="1"/>
          </p:cNvSpPr>
          <p:nvPr>
            <p:ph type="title"/>
          </p:nvPr>
        </p:nvSpPr>
        <p:spPr/>
        <p:txBody>
          <a:bodyPr/>
          <a:lstStyle/>
          <a:p>
            <a:r>
              <a:rPr lang="en-US" dirty="0"/>
              <a:t>Q&amp;A: Answer</a:t>
            </a:r>
          </a:p>
        </p:txBody>
      </p:sp>
    </p:spTree>
    <p:extLst>
      <p:ext uri="{BB962C8B-B14F-4D97-AF65-F5344CB8AC3E}">
        <p14:creationId xmlns:p14="http://schemas.microsoft.com/office/powerpoint/2010/main" val="20945987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91000D-0F90-D74C-B866-9BA426F0E6AF}"/>
              </a:ext>
            </a:extLst>
          </p:cNvPr>
          <p:cNvSpPr>
            <a:spLocks noGrp="1"/>
          </p:cNvSpPr>
          <p:nvPr>
            <p:ph type="body" idx="1"/>
          </p:nvPr>
        </p:nvSpPr>
        <p:spPr/>
        <p:txBody>
          <a:bodyPr>
            <a:normAutofit/>
          </a:bodyPr>
          <a:lstStyle/>
          <a:p>
            <a:r>
              <a:rPr lang="en-US" dirty="0"/>
              <a:t>Childhood mental disorders affect many children and families. Boys and girls of all ages, ethnic/racial backgrounds, and living in all regions of the U.S. experience mental disorders. </a:t>
            </a:r>
          </a:p>
          <a:p>
            <a:r>
              <a:rPr lang="en-US" dirty="0"/>
              <a:t>Q: WHAT’S YOUR SENSE? What percentage of children and teens do you think have mental disorders? </a:t>
            </a:r>
          </a:p>
        </p:txBody>
      </p:sp>
      <p:sp>
        <p:nvSpPr>
          <p:cNvPr id="3" name="Title 2">
            <a:extLst>
              <a:ext uri="{FF2B5EF4-FFF2-40B4-BE49-F238E27FC236}">
                <a16:creationId xmlns:a16="http://schemas.microsoft.com/office/drawing/2014/main" id="{B37704D3-C6AE-E841-A61E-9EB5265B094C}"/>
              </a:ext>
            </a:extLst>
          </p:cNvPr>
          <p:cNvSpPr>
            <a:spLocks noGrp="1"/>
          </p:cNvSpPr>
          <p:nvPr>
            <p:ph type="title"/>
          </p:nvPr>
        </p:nvSpPr>
        <p:spPr/>
        <p:txBody>
          <a:bodyPr/>
          <a:lstStyle/>
          <a:p>
            <a:r>
              <a:rPr lang="en-US" dirty="0"/>
              <a:t>Q&amp;A: Question</a:t>
            </a:r>
          </a:p>
        </p:txBody>
      </p:sp>
    </p:spTree>
    <p:extLst>
      <p:ext uri="{BB962C8B-B14F-4D97-AF65-F5344CB8AC3E}">
        <p14:creationId xmlns:p14="http://schemas.microsoft.com/office/powerpoint/2010/main" val="23174737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C4B79D-6D97-AC4B-B7D9-ACA7AB23A3C5}"/>
              </a:ext>
            </a:extLst>
          </p:cNvPr>
          <p:cNvSpPr>
            <a:spLocks noGrp="1"/>
          </p:cNvSpPr>
          <p:nvPr>
            <p:ph type="body" idx="1"/>
          </p:nvPr>
        </p:nvSpPr>
        <p:spPr/>
        <p:txBody>
          <a:bodyPr>
            <a:normAutofit/>
          </a:bodyPr>
          <a:lstStyle/>
          <a:p>
            <a:r>
              <a:rPr lang="en-US" dirty="0"/>
              <a:t>Roughly one-fifth.</a:t>
            </a:r>
          </a:p>
          <a:p>
            <a:r>
              <a:rPr lang="en-US" dirty="0"/>
              <a:t>It is estimated that 13–20 percent of American children (up to 1 out of 5) suffer from a diagnosable mental, emotional or behavioral disorder in a given year.</a:t>
            </a:r>
          </a:p>
          <a:p>
            <a:r>
              <a:rPr lang="en-US" dirty="0"/>
              <a:t>Children with mental disorders often have trouble learning in school, making friends, and building relationships later in life, according to a report from the CDC.</a:t>
            </a:r>
          </a:p>
          <a:p>
            <a:endParaRPr lang="en-US" sz="2900" dirty="0"/>
          </a:p>
          <a:p>
            <a:endParaRPr lang="en-US" sz="2900" dirty="0"/>
          </a:p>
          <a:p>
            <a:endParaRPr lang="en-US" dirty="0"/>
          </a:p>
        </p:txBody>
      </p:sp>
      <p:sp>
        <p:nvSpPr>
          <p:cNvPr id="3" name="Title 2">
            <a:extLst>
              <a:ext uri="{FF2B5EF4-FFF2-40B4-BE49-F238E27FC236}">
                <a16:creationId xmlns:a16="http://schemas.microsoft.com/office/drawing/2014/main" id="{E21AEFBD-31D8-DD4F-8E3D-9B8D1B0ADA79}"/>
              </a:ext>
            </a:extLst>
          </p:cNvPr>
          <p:cNvSpPr>
            <a:spLocks noGrp="1"/>
          </p:cNvSpPr>
          <p:nvPr>
            <p:ph type="title"/>
          </p:nvPr>
        </p:nvSpPr>
        <p:spPr/>
        <p:txBody>
          <a:bodyPr/>
          <a:lstStyle/>
          <a:p>
            <a:r>
              <a:rPr lang="en-US" dirty="0"/>
              <a:t>Q&amp;A: Answer</a:t>
            </a:r>
          </a:p>
        </p:txBody>
      </p:sp>
    </p:spTree>
    <p:extLst>
      <p:ext uri="{BB962C8B-B14F-4D97-AF65-F5344CB8AC3E}">
        <p14:creationId xmlns:p14="http://schemas.microsoft.com/office/powerpoint/2010/main" val="39218549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D56391-C70D-0B43-BC23-417D4D62A429}"/>
              </a:ext>
            </a:extLst>
          </p:cNvPr>
          <p:cNvSpPr>
            <a:spLocks noGrp="1"/>
          </p:cNvSpPr>
          <p:nvPr>
            <p:ph type="body" idx="1"/>
          </p:nvPr>
        </p:nvSpPr>
        <p:spPr/>
        <p:txBody>
          <a:bodyPr/>
          <a:lstStyle/>
          <a:p>
            <a:r>
              <a:rPr lang="en-US" dirty="0"/>
              <a:t>Obesity in children and teens in the U.S. has more than tripled since the 1970s. </a:t>
            </a:r>
          </a:p>
          <a:p>
            <a:r>
              <a:rPr lang="en-US" dirty="0"/>
              <a:t>It's estimated that nearly 1 in 3 children and teens are overweight and 1 in 5 are obese. </a:t>
            </a:r>
          </a:p>
          <a:p>
            <a:r>
              <a:rPr lang="en-US" dirty="0"/>
              <a:t>In addition, studies since 2013 show a significant rise in severe obesity among children ages 2 to 5. </a:t>
            </a:r>
          </a:p>
        </p:txBody>
      </p:sp>
      <p:sp>
        <p:nvSpPr>
          <p:cNvPr id="3" name="Title 2">
            <a:extLst>
              <a:ext uri="{FF2B5EF4-FFF2-40B4-BE49-F238E27FC236}">
                <a16:creationId xmlns:a16="http://schemas.microsoft.com/office/drawing/2014/main" id="{0A57B98A-F1A2-0A43-A515-F603188EB594}"/>
              </a:ext>
            </a:extLst>
          </p:cNvPr>
          <p:cNvSpPr>
            <a:spLocks noGrp="1"/>
          </p:cNvSpPr>
          <p:nvPr>
            <p:ph type="title"/>
          </p:nvPr>
        </p:nvSpPr>
        <p:spPr/>
        <p:txBody>
          <a:bodyPr/>
          <a:lstStyle/>
          <a:p>
            <a:r>
              <a:rPr lang="en-US" dirty="0"/>
              <a:t>Food for Thought</a:t>
            </a:r>
          </a:p>
        </p:txBody>
      </p:sp>
    </p:spTree>
    <p:extLst>
      <p:ext uri="{BB962C8B-B14F-4D97-AF65-F5344CB8AC3E}">
        <p14:creationId xmlns:p14="http://schemas.microsoft.com/office/powerpoint/2010/main" val="391518007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1754</TotalTime>
  <Words>1409</Words>
  <Application>Microsoft Macintosh PowerPoint</Application>
  <PresentationFormat>Custom</PresentationFormat>
  <Paragraphs>155</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Rounded MT Bold</vt:lpstr>
      <vt:lpstr>Helvetica Light</vt:lpstr>
      <vt:lpstr>Helvetica Neue</vt:lpstr>
      <vt:lpstr>Helvetica Neue Light</vt:lpstr>
      <vt:lpstr>Helvetica Neue Medium</vt:lpstr>
      <vt:lpstr>Helvetica Neue Thin</vt:lpstr>
      <vt:lpstr>White</vt:lpstr>
      <vt:lpstr>Curriculum Overview Learn about the Together Counts program and  philosophy — and how to integrate it in your classroom </vt:lpstr>
      <vt:lpstr>Wellness: It’s Interconnected!</vt:lpstr>
      <vt:lpstr>Table of Contents</vt:lpstr>
      <vt:lpstr>Learning + Wellness : What’s the Link? </vt:lpstr>
      <vt:lpstr>Q&amp;A: Question</vt:lpstr>
      <vt:lpstr>Q&amp;A: Answer</vt:lpstr>
      <vt:lpstr>Q&amp;A: Question</vt:lpstr>
      <vt:lpstr>Q&amp;A: Answer</vt:lpstr>
      <vt:lpstr>Food for Thought</vt:lpstr>
      <vt:lpstr>Food for Thought</vt:lpstr>
      <vt:lpstr>Learning + Wellness: What’s the Link? </vt:lpstr>
      <vt:lpstr>A Whole-Child Approach</vt:lpstr>
      <vt:lpstr>A Whole-Child Approach</vt:lpstr>
      <vt:lpstr>A Whole-Child Approach</vt:lpstr>
      <vt:lpstr>Together Counts: What’s new?</vt:lpstr>
      <vt:lpstr>Together Counts: What’s included? </vt:lpstr>
      <vt:lpstr>What Is Wellness?</vt:lpstr>
      <vt:lpstr>What Is Wellness?</vt:lpstr>
      <vt:lpstr>What Is Wellness?</vt:lpstr>
      <vt:lpstr>Wellness: The 3 Main Types</vt:lpstr>
      <vt:lpstr>Together Counts: The 3 Units</vt:lpstr>
      <vt:lpstr>Unit 1: EVERY PART COUNTS</vt:lpstr>
      <vt:lpstr>Unit 1: Goal Charts</vt:lpstr>
      <vt:lpstr>Unit 1: Thoughts + Feelings</vt:lpstr>
      <vt:lpstr>Unit 1: Social, Mental &amp; Emotional Health</vt:lpstr>
      <vt:lpstr>Unit 1: Thoughts &amp; Feelings</vt:lpstr>
      <vt:lpstr>Unit 2: EVERY BITE COUNTS</vt:lpstr>
      <vt:lpstr>Unit 2: EVERY BITE COUNTS</vt:lpstr>
      <vt:lpstr>Unit 2: EVERY BITE COUNTS</vt:lpstr>
      <vt:lpstr>Unit 2: EVERY BITE COUNTS</vt:lpstr>
      <vt:lpstr>Unit 3: EVERY MOVE COUNTS</vt:lpstr>
      <vt:lpstr>Unit 3: EVERY MOVE COUNTS</vt:lpstr>
      <vt:lpstr>Unit 3: Big Goals, Mini Goals</vt:lpstr>
      <vt:lpstr>Unit 3: EVERY MOVE COUNTS</vt:lpstr>
      <vt:lpstr>Together Counts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Wellness?</dc:title>
  <cp:lastModifiedBy>Christina Rea</cp:lastModifiedBy>
  <cp:revision>32</cp:revision>
  <dcterms:modified xsi:type="dcterms:W3CDTF">2018-11-05T15:35:17Z</dcterms:modified>
</cp:coreProperties>
</file>