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307" r:id="rId3"/>
    <p:sldId id="308"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D27"/>
    <a:srgbClr val="D6C1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70"/>
  </p:normalViewPr>
  <p:slideViewPr>
    <p:cSldViewPr snapToGrid="0" snapToObjects="1">
      <p:cViewPr varScale="1">
        <p:scale>
          <a:sx n="73" d="100"/>
          <a:sy n="73" d="100"/>
        </p:scale>
        <p:origin x="824" y="208"/>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63104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the movements first, and then we’ll add the words. </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D5F5E775-0BDD-AA48-AB89-73734B5F4B23}" type="slidenum">
              <a:rPr lang="en-US" smtClean="0"/>
              <a:t>8</a:t>
            </a:fld>
            <a:endParaRPr lang="en-US"/>
          </a:p>
        </p:txBody>
      </p:sp>
    </p:spTree>
    <p:extLst>
      <p:ext uri="{BB962C8B-B14F-4D97-AF65-F5344CB8AC3E}">
        <p14:creationId xmlns:p14="http://schemas.microsoft.com/office/powerpoint/2010/main" val="138174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do that again, while saying these words when I point to each part: </a:t>
            </a:r>
            <a:r>
              <a:rPr lang="en-US" sz="1200" b="1" kern="1200" dirty="0">
                <a:solidFill>
                  <a:schemeClr val="tx1"/>
                </a:solidFill>
                <a:effectLst/>
                <a:latin typeface="+mn-lt"/>
                <a:ea typeface="+mn-ea"/>
                <a:cs typeface="+mn-cs"/>
              </a:rPr>
              <a:t>healthy mind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healthy feelings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healthy body</a:t>
            </a:r>
            <a:r>
              <a:rPr lang="en-US" sz="1200" kern="1200" dirty="0">
                <a:solidFill>
                  <a:schemeClr val="tx1"/>
                </a:solidFill>
                <a:effectLst/>
                <a:latin typeface="+mn-lt"/>
                <a:ea typeface="+mn-ea"/>
                <a:cs typeface="+mn-cs"/>
              </a:rPr>
              <a:t>. [Trainers: After the last time, 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“Whoops, we’re not finished. There’s one more part – our social health! Turn to the teacher  to your right and shake their hand. Now turn to the classmate on your left and do the same. Wellness is about having </a:t>
            </a:r>
            <a:r>
              <a:rPr lang="en-US" sz="1200" b="1" kern="1200" dirty="0">
                <a:solidFill>
                  <a:schemeClr val="tx1"/>
                </a:solidFill>
                <a:effectLst/>
                <a:latin typeface="+mn-lt"/>
                <a:ea typeface="+mn-ea"/>
                <a:cs typeface="+mn-cs"/>
              </a:rPr>
              <a:t>healthy friendships</a:t>
            </a:r>
            <a:r>
              <a:rPr lang="en-US" sz="1200" kern="1200" dirty="0">
                <a:solidFill>
                  <a:schemeClr val="tx1"/>
                </a:solidFill>
                <a:effectLst/>
                <a:latin typeface="+mn-lt"/>
                <a:ea typeface="+mn-ea"/>
                <a:cs typeface="+mn-cs"/>
              </a:rPr>
              <a:t>,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D5F5E775-0BDD-AA48-AB89-73734B5F4B23}" type="slidenum">
              <a:rPr lang="en-US" smtClean="0"/>
              <a:t>10</a:t>
            </a:fld>
            <a:endParaRPr lang="en-US"/>
          </a:p>
        </p:txBody>
      </p:sp>
    </p:spTree>
    <p:extLst>
      <p:ext uri="{BB962C8B-B14F-4D97-AF65-F5344CB8AC3E}">
        <p14:creationId xmlns:p14="http://schemas.microsoft.com/office/powerpoint/2010/main" val="3174709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 copies of the “Categorize &amp; Connect” worksheet and talk through the worksheet together. </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D5F5E775-0BDD-AA48-AB89-73734B5F4B23}" type="slidenum">
              <a:rPr lang="en-US" smtClean="0"/>
              <a:t>11</a:t>
            </a:fld>
            <a:endParaRPr lang="en-US"/>
          </a:p>
        </p:txBody>
      </p:sp>
    </p:spTree>
    <p:extLst>
      <p:ext uri="{BB962C8B-B14F-4D97-AF65-F5344CB8AC3E}">
        <p14:creationId xmlns:p14="http://schemas.microsoft.com/office/powerpoint/2010/main" val="141257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making labels, ask for some volunteers, one from each wellness category, to come to the front of the class to help with a demonstration.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activity, you’re going to toss the yarn ball from person to person to spin a web. </a:t>
            </a:r>
          </a:p>
          <a:p>
            <a:r>
              <a:rPr lang="en-US" dirty="0"/>
              <a:t>We’ll start with some small group webs and then do a big web with the whole class. </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D5F5E775-0BDD-AA48-AB89-73734B5F4B23}" type="slidenum">
              <a:rPr lang="en-US" smtClean="0"/>
              <a:t>12</a:t>
            </a:fld>
            <a:endParaRPr lang="en-US"/>
          </a:p>
        </p:txBody>
      </p:sp>
    </p:spTree>
    <p:extLst>
      <p:ext uri="{BB962C8B-B14F-4D97-AF65-F5344CB8AC3E}">
        <p14:creationId xmlns:p14="http://schemas.microsoft.com/office/powerpoint/2010/main" val="2935820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a Post-It note or a scrap of paper to make your label. Draw the letter with a marker, and then tape it onto your shirt to make sure it doesn’t fall off.</a:t>
            </a:r>
          </a:p>
          <a:p>
            <a:r>
              <a:rPr lang="en-US" sz="1200" kern="1200" dirty="0">
                <a:solidFill>
                  <a:schemeClr val="tx1"/>
                </a:solidFill>
                <a:effectLst/>
                <a:latin typeface="+mn-lt"/>
                <a:ea typeface="+mn-ea"/>
                <a:cs typeface="+mn-cs"/>
              </a:rPr>
              <a:t>I’ll need some volunteers, one from each wellness category, to help with a demonstration. </a:t>
            </a: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D5F5E775-0BDD-AA48-AB89-73734B5F4B23}" type="slidenum">
              <a:rPr lang="en-US" smtClean="0"/>
              <a:t>13</a:t>
            </a:fld>
            <a:endParaRPr lang="en-US"/>
          </a:p>
        </p:txBody>
      </p:sp>
    </p:spTree>
    <p:extLst>
      <p:ext uri="{BB962C8B-B14F-4D97-AF65-F5344CB8AC3E}">
        <p14:creationId xmlns:p14="http://schemas.microsoft.com/office/powerpoint/2010/main" val="1286031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I’m going to name an activity, and then you’re going to tell me which category you think it belongs in. Think: Where would you place it on your Wheel of Wellness?</a:t>
            </a:r>
          </a:p>
          <a:p>
            <a:pPr lvl="0"/>
            <a:r>
              <a:rPr lang="en-US" sz="1200" kern="1200" dirty="0">
                <a:solidFill>
                  <a:schemeClr val="tx1"/>
                </a:solidFill>
                <a:effectLst/>
                <a:latin typeface="+mn-lt"/>
                <a:ea typeface="+mn-ea"/>
                <a:cs typeface="+mn-cs"/>
              </a:rPr>
              <a:t>Here’s example #1: Being physically active for 60 minutes a day. Where does this example belong?</a:t>
            </a:r>
          </a:p>
          <a:p>
            <a:pPr lvl="0"/>
            <a:r>
              <a:rPr lang="en-US" sz="1200" kern="1200" dirty="0">
                <a:solidFill>
                  <a:schemeClr val="tx1"/>
                </a:solidFill>
                <a:effectLst/>
                <a:latin typeface="+mn-lt"/>
                <a:ea typeface="+mn-ea"/>
                <a:cs typeface="+mn-cs"/>
              </a:rPr>
              <a:t>Answer: Physical? Yes, it could go in the Physical Health category. Regular physical activity has a positive effect on our physical health. So I’ll throw it to “P.”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[Throw yarn ball to P student.]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else could it go? Let me read this to give us a clue: Vigorous physical activity is good for your muscles, your bones and your heart and lungs. Also, kids who are physically active at least 60 minutes each day sleep better. More sleep means they’re more alert and do better in school. They're also better able to handle stress and emotional challenges — like studying for a test. </a:t>
            </a:r>
          </a:p>
          <a:p>
            <a:pPr lvl="0"/>
            <a:r>
              <a:rPr lang="en-US" sz="1200" kern="1200" dirty="0">
                <a:solidFill>
                  <a:schemeClr val="tx1"/>
                </a:solidFill>
                <a:effectLst/>
                <a:latin typeface="+mn-lt"/>
                <a:ea typeface="+mn-ea"/>
                <a:cs typeface="+mn-cs"/>
              </a:rPr>
              <a:t>Answer: The Mental &amp; Emotional Health category? Yes!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Instruct P student to throw yarn ball to M&amp;E student.]</a:t>
            </a:r>
            <a:r>
              <a:rPr lang="en-US" sz="1200" kern="1200" dirty="0">
                <a:solidFill>
                  <a:schemeClr val="tx1"/>
                </a:solidFill>
                <a:effectLst/>
                <a:latin typeface="+mn-lt"/>
                <a:ea typeface="+mn-ea"/>
                <a:cs typeface="+mn-cs"/>
              </a:rPr>
              <a:t> Explain: Regular physical activity has a positive effect on our mental &amp; emotional health. It helps relieve stress, it burns energy, and clears your head. It also gives you a boost of energy to improve your mood. Where else could the yarn go? </a:t>
            </a:r>
          </a:p>
          <a:p>
            <a:pPr lvl="0"/>
            <a:r>
              <a:rPr lang="en-US" sz="1200" kern="1200" dirty="0">
                <a:solidFill>
                  <a:schemeClr val="tx1"/>
                </a:solidFill>
                <a:effectLst/>
                <a:latin typeface="+mn-lt"/>
                <a:ea typeface="+mn-ea"/>
                <a:cs typeface="+mn-cs"/>
              </a:rPr>
              <a:t>Answer: Social? Yes, if you spend that time playing with others, it’s a social activity. </a:t>
            </a:r>
            <a:r>
              <a:rPr lang="en-US" sz="1200" b="1" kern="1200" dirty="0">
                <a:solidFill>
                  <a:schemeClr val="tx1"/>
                </a:solidFill>
                <a:effectLst/>
                <a:latin typeface="+mn-lt"/>
                <a:ea typeface="+mn-ea"/>
                <a:cs typeface="+mn-cs"/>
              </a:rPr>
              <a:t>[Instruct M&amp;E student to throw yarn ball to S student.] </a:t>
            </a:r>
            <a:r>
              <a:rPr lang="en-US" sz="1200" kern="1200" dirty="0">
                <a:solidFill>
                  <a:schemeClr val="tx1"/>
                </a:solidFill>
                <a:effectLst/>
                <a:latin typeface="+mn-lt"/>
                <a:ea typeface="+mn-ea"/>
                <a:cs typeface="+mn-cs"/>
              </a:rPr>
              <a:t>Explain: What are some examples? Playing tag or running around on the playground, going to a gymnastics class, swim lesson or sports practice — those are all social activities. Learning teamwork, cooperation, playing with friends and having fun all have a positive effect on our social health. </a:t>
            </a:r>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D5F5E775-0BDD-AA48-AB89-73734B5F4B23}" type="slidenum">
              <a:rPr lang="en-US" smtClean="0"/>
              <a:t>14</a:t>
            </a:fld>
            <a:endParaRPr lang="en-US"/>
          </a:p>
        </p:txBody>
      </p:sp>
    </p:spTree>
    <p:extLst>
      <p:ext uri="{BB962C8B-B14F-4D97-AF65-F5344CB8AC3E}">
        <p14:creationId xmlns:p14="http://schemas.microsoft.com/office/powerpoint/2010/main" val="210944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it’s time to spin a big web to see how we’re all connected. Here’s how we play: </a:t>
            </a:r>
          </a:p>
          <a:p>
            <a:pPr lvl="0"/>
            <a:r>
              <a:rPr lang="en-US" sz="1200" kern="1200" dirty="0">
                <a:solidFill>
                  <a:schemeClr val="tx1"/>
                </a:solidFill>
                <a:effectLst/>
                <a:latin typeface="+mn-lt"/>
                <a:ea typeface="+mn-ea"/>
                <a:cs typeface="+mn-cs"/>
              </a:rPr>
              <a:t>Let’s start with the Physical team. I’ll start by throwing the ball of yarn. Throw the ball to the M&amp;E team. Now throw to the Social team. Let’s go around and around, weaving a web until each person has had one turn. [Do another round, time permitting, using the same rules so everyone gets a turn.]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D5F5E775-0BDD-AA48-AB89-73734B5F4B23}" type="slidenum">
              <a:rPr lang="en-US" smtClean="0"/>
              <a:t>15</a:t>
            </a:fld>
            <a:endParaRPr lang="en-US"/>
          </a:p>
        </p:txBody>
      </p:sp>
    </p:spTree>
    <p:extLst>
      <p:ext uri="{BB962C8B-B14F-4D97-AF65-F5344CB8AC3E}">
        <p14:creationId xmlns:p14="http://schemas.microsoft.com/office/powerpoint/2010/main" val="4005945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Keep holding your strands of yarn, and stay still. Now ask one group to take one step forward or one step back from the circle. What happens when one groups takes a step forward or back from the circle? What if someone drops the yarn, or someone else tugs at the yarn. What happens then? </a:t>
            </a:r>
          </a:p>
          <a:p>
            <a:r>
              <a:rPr lang="en-US" dirty="0"/>
              <a:t>Observe and discuss. Then untangle and relax! </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D5F5E775-0BDD-AA48-AB89-73734B5F4B23}" type="slidenum">
              <a:rPr lang="en-US" smtClean="0"/>
              <a:t>16</a:t>
            </a:fld>
            <a:endParaRPr lang="en-US"/>
          </a:p>
        </p:txBody>
      </p:sp>
    </p:spTree>
    <p:extLst>
      <p:ext uri="{BB962C8B-B14F-4D97-AF65-F5344CB8AC3E}">
        <p14:creationId xmlns:p14="http://schemas.microsoft.com/office/powerpoint/2010/main" val="1582371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D5F5E775-0BDD-AA48-AB89-73734B5F4B23}" type="slidenum">
              <a:rPr lang="en-US" smtClean="0"/>
              <a:t>31</a:t>
            </a:fld>
            <a:endParaRPr lang="en-US"/>
          </a:p>
        </p:txBody>
      </p:sp>
    </p:spTree>
    <p:extLst>
      <p:ext uri="{BB962C8B-B14F-4D97-AF65-F5344CB8AC3E}">
        <p14:creationId xmlns:p14="http://schemas.microsoft.com/office/powerpoint/2010/main" val="3799691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3296179"/>
            <a:ext cx="10464800" cy="1644122"/>
          </a:xfrm>
          <a:prstGeom prst="rect">
            <a:avLst/>
          </a:prstGeom>
        </p:spPr>
        <p:txBody>
          <a:bodyPr anchor="t"/>
          <a:lstStyle>
            <a:lvl1pPr>
              <a:defRPr spc="-159">
                <a:latin typeface="Arial Rounded MT Bold"/>
                <a:ea typeface="Arial Rounded MT Bold"/>
                <a:cs typeface="Arial Rounded MT Bold"/>
                <a:sym typeface="Arial Rounded MT Bold"/>
              </a:defRPr>
            </a:lvl1pPr>
          </a:lstStyle>
          <a:p>
            <a:r>
              <a:t>Title Text</a:t>
            </a:r>
          </a:p>
        </p:txBody>
      </p:sp>
      <p:sp>
        <p:nvSpPr>
          <p:cNvPr id="12" name="Body Level One…"/>
          <p:cNvSpPr txBox="1">
            <a:spLocks noGrp="1"/>
          </p:cNvSpPr>
          <p:nvPr>
            <p:ph type="body" sz="quarter" idx="1"/>
          </p:nvPr>
        </p:nvSpPr>
        <p:spPr>
          <a:xfrm>
            <a:off x="1270000" y="5041900"/>
            <a:ext cx="10464800" cy="1968269"/>
          </a:xfrm>
          <a:prstGeom prst="rect">
            <a:avLst/>
          </a:prstGeom>
        </p:spPr>
        <p:txBody>
          <a:bodyPr anchor="t"/>
          <a:lstStyle>
            <a:lvl1pPr marL="0" indent="0" algn="ctr">
              <a:spcBef>
                <a:spcPts val="1200"/>
              </a:spcBef>
              <a:buSzTx/>
              <a:buNone/>
              <a:defRPr sz="3600" spc="-72">
                <a:latin typeface="Arial Rounded MT Bold"/>
                <a:ea typeface="Arial Rounded MT Bold"/>
                <a:cs typeface="Arial Rounded MT Bold"/>
                <a:sym typeface="Arial Rounded MT Bold"/>
              </a:defRPr>
            </a:lvl1pPr>
            <a:lvl2pPr marL="0" indent="0" algn="ctr">
              <a:spcBef>
                <a:spcPts val="1200"/>
              </a:spcBef>
              <a:buSzTx/>
              <a:buNone/>
              <a:defRPr sz="3600" spc="-72">
                <a:latin typeface="Arial Rounded MT Bold"/>
                <a:ea typeface="Arial Rounded MT Bold"/>
                <a:cs typeface="Arial Rounded MT Bold"/>
                <a:sym typeface="Arial Rounded MT Bold"/>
              </a:defRPr>
            </a:lvl2pPr>
            <a:lvl3pPr marL="0" indent="0" algn="ctr">
              <a:spcBef>
                <a:spcPts val="1200"/>
              </a:spcBef>
              <a:buSzTx/>
              <a:buNone/>
              <a:defRPr sz="3600" spc="-72">
                <a:latin typeface="Arial Rounded MT Bold"/>
                <a:ea typeface="Arial Rounded MT Bold"/>
                <a:cs typeface="Arial Rounded MT Bold"/>
                <a:sym typeface="Arial Rounded MT Bold"/>
              </a:defRPr>
            </a:lvl3pPr>
            <a:lvl4pPr marL="0" indent="0" algn="ctr">
              <a:spcBef>
                <a:spcPts val="1200"/>
              </a:spcBef>
              <a:buSzTx/>
              <a:buNone/>
              <a:defRPr sz="3600" spc="-72">
                <a:latin typeface="Arial Rounded MT Bold"/>
                <a:ea typeface="Arial Rounded MT Bold"/>
                <a:cs typeface="Arial Rounded MT Bold"/>
                <a:sym typeface="Arial Rounded MT Bold"/>
              </a:defRPr>
            </a:lvl4pPr>
            <a:lvl5pPr marL="0" indent="0" algn="ctr">
              <a:spcBef>
                <a:spcPts val="1200"/>
              </a:spcBef>
              <a:buSzTx/>
              <a:buNone/>
              <a:defRPr sz="3600" spc="-72">
                <a:latin typeface="Arial Rounded MT Bold"/>
                <a:ea typeface="Arial Rounded MT Bold"/>
                <a:cs typeface="Arial Rounded MT Bold"/>
                <a:sym typeface="Arial Rounded MT Bold"/>
              </a:defRPr>
            </a:lvl5pPr>
          </a:lstStyle>
          <a:p>
            <a:r>
              <a:t>Body Level One</a:t>
            </a:r>
          </a:p>
          <a:p>
            <a:pPr lvl="1"/>
            <a:r>
              <a:t>Body Level Two</a:t>
            </a:r>
          </a:p>
          <a:p>
            <a:pPr lvl="2"/>
            <a:r>
              <a:t>Body Level Three</a:t>
            </a:r>
          </a:p>
          <a:p>
            <a:pPr lvl="3"/>
            <a:r>
              <a:t>Body Level Four</a:t>
            </a:r>
          </a:p>
          <a:p>
            <a:pPr lvl="4"/>
            <a:r>
              <a:t>Body Level Five</a:t>
            </a:r>
          </a:p>
        </p:txBody>
      </p:sp>
      <p:pic>
        <p:nvPicPr>
          <p:cNvPr id="13" name="Together Counts Logo_050818.pdf" descr="Together Counts Logo_050818.pdf"/>
          <p:cNvPicPr>
            <a:picLocks noChangeAspect="1"/>
          </p:cNvPicPr>
          <p:nvPr/>
        </p:nvPicPr>
        <p:blipFill>
          <a:blip r:embed="rId2">
            <a:extLst/>
          </a:blip>
          <a:stretch>
            <a:fillRect/>
          </a:stretch>
        </p:blipFill>
        <p:spPr>
          <a:xfrm>
            <a:off x="11561944" y="8683277"/>
            <a:ext cx="917923" cy="917923"/>
          </a:xfrm>
          <a:prstGeom prst="rect">
            <a:avLst/>
          </a:prstGeom>
          <a:ln w="12700">
            <a:miter lim="400000"/>
          </a:ln>
        </p:spPr>
      </p:pic>
      <p:sp>
        <p:nvSpPr>
          <p:cNvPr id="14" name="Rounded Rectangle"/>
          <p:cNvSpPr/>
          <p:nvPr/>
        </p:nvSpPr>
        <p:spPr>
          <a:xfrm>
            <a:off x="503932" y="9155201"/>
            <a:ext cx="10822583" cy="448209"/>
          </a:xfrm>
          <a:prstGeom prst="roundRect">
            <a:avLst>
              <a:gd name="adj" fmla="val 18739"/>
            </a:avLst>
          </a:prstGeom>
          <a:solidFill>
            <a:srgbClr val="D6BF28"/>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6" name="Rounded Rectangle"/>
          <p:cNvSpPr/>
          <p:nvPr/>
        </p:nvSpPr>
        <p:spPr>
          <a:xfrm>
            <a:off x="516466" y="507550"/>
            <a:ext cx="11971868" cy="1119292"/>
          </a:xfrm>
          <a:prstGeom prst="roundRect">
            <a:avLst>
              <a:gd name="adj" fmla="val 7504"/>
            </a:avLst>
          </a:prstGeom>
          <a:solidFill>
            <a:srgbClr val="EC4E24"/>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7"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8"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139"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47"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0AEA-C3E0-BA45-BC1B-B16CFF837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3B0DDE-510D-4A41-8BD2-DAE830473E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8FE1B-3005-0C47-B75F-0FCBB5820E84}"/>
              </a:ext>
            </a:extLst>
          </p:cNvPr>
          <p:cNvSpPr>
            <a:spLocks noGrp="1"/>
          </p:cNvSpPr>
          <p:nvPr>
            <p:ph type="dt" sz="half" idx="10"/>
          </p:nvPr>
        </p:nvSpPr>
        <p:spPr>
          <a:xfrm>
            <a:off x="894080" y="9040143"/>
            <a:ext cx="2926080" cy="519289"/>
          </a:xfrm>
          <a:prstGeom prst="rect">
            <a:avLst/>
          </a:prstGeom>
        </p:spPr>
        <p:txBody>
          <a:bodyPr lIns="109234" tIns="54617" rIns="109234" bIns="54617"/>
          <a:lstStyle/>
          <a:p>
            <a:fld id="{0A3FF89C-89B2-8C43-93AA-79EF79A6AC21}" type="datetimeFigureOut">
              <a:rPr lang="en-US" smtClean="0"/>
              <a:t>11/5/18</a:t>
            </a:fld>
            <a:endParaRPr lang="en-US"/>
          </a:p>
        </p:txBody>
      </p:sp>
      <p:sp>
        <p:nvSpPr>
          <p:cNvPr id="5" name="Footer Placeholder 4">
            <a:extLst>
              <a:ext uri="{FF2B5EF4-FFF2-40B4-BE49-F238E27FC236}">
                <a16:creationId xmlns:a16="http://schemas.microsoft.com/office/drawing/2014/main" id="{465FD5A2-3646-1144-BC30-3187980FD225}"/>
              </a:ext>
            </a:extLst>
          </p:cNvPr>
          <p:cNvSpPr>
            <a:spLocks noGrp="1"/>
          </p:cNvSpPr>
          <p:nvPr>
            <p:ph type="ftr" sz="quarter" idx="11"/>
          </p:nvPr>
        </p:nvSpPr>
        <p:spPr>
          <a:xfrm>
            <a:off x="4307840" y="9040143"/>
            <a:ext cx="4389120" cy="519289"/>
          </a:xfrm>
          <a:prstGeom prst="rect">
            <a:avLst/>
          </a:prstGeom>
        </p:spPr>
        <p:txBody>
          <a:bodyPr lIns="109234" tIns="54617" rIns="109234" bIns="54617"/>
          <a:lstStyle/>
          <a:p>
            <a:endParaRPr lang="en-US"/>
          </a:p>
        </p:txBody>
      </p:sp>
      <p:sp>
        <p:nvSpPr>
          <p:cNvPr id="6" name="Slide Number Placeholder 5">
            <a:extLst>
              <a:ext uri="{FF2B5EF4-FFF2-40B4-BE49-F238E27FC236}">
                <a16:creationId xmlns:a16="http://schemas.microsoft.com/office/drawing/2014/main" id="{BD46C172-0122-7C44-B47B-616B9948C410}"/>
              </a:ext>
            </a:extLst>
          </p:cNvPr>
          <p:cNvSpPr>
            <a:spLocks noGrp="1"/>
          </p:cNvSpPr>
          <p:nvPr>
            <p:ph type="sldNum" sz="quarter" idx="12"/>
          </p:nvPr>
        </p:nvSpPr>
        <p:spPr>
          <a:xfrm>
            <a:off x="6337536" y="9296400"/>
            <a:ext cx="322955" cy="348813"/>
          </a:xfrm>
        </p:spPr>
        <p:txBody>
          <a:bodyPr/>
          <a:lstStyle/>
          <a:p>
            <a:fld id="{49CD435B-DA83-6248-A345-890750B9339B}" type="slidenum">
              <a:rPr lang="en-US" smtClean="0"/>
              <a:t>‹#›</a:t>
            </a:fld>
            <a:endParaRPr lang="en-US"/>
          </a:p>
        </p:txBody>
      </p:sp>
    </p:spTree>
    <p:extLst>
      <p:ext uri="{BB962C8B-B14F-4D97-AF65-F5344CB8AC3E}">
        <p14:creationId xmlns:p14="http://schemas.microsoft.com/office/powerpoint/2010/main" val="30415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4"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5"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6"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4"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2"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43"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4"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p>
            <a:r>
              <a:t>Title Text</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pic>
        <p:nvPicPr>
          <p:cNvPr id="60" name="Together Counts Logo_050818.pdf" descr="Together Counts Logo_050818.pdf"/>
          <p:cNvPicPr>
            <a:picLocks noChangeAspect="1"/>
          </p:cNvPicPr>
          <p:nvPr/>
        </p:nvPicPr>
        <p:blipFill>
          <a:blip r:embed="rId2">
            <a:extLst/>
          </a:blip>
          <a:stretch>
            <a:fillRect/>
          </a:stretch>
        </p:blipFill>
        <p:spPr>
          <a:xfrm>
            <a:off x="11561944" y="8683277"/>
            <a:ext cx="917923" cy="917923"/>
          </a:xfrm>
          <a:prstGeom prst="rect">
            <a:avLst/>
          </a:prstGeom>
          <a:ln w="12700">
            <a:miter lim="400000"/>
          </a:ln>
        </p:spPr>
      </p:pic>
      <p:sp>
        <p:nvSpPr>
          <p:cNvPr id="61" name="Rounded Rectangle"/>
          <p:cNvSpPr/>
          <p:nvPr/>
        </p:nvSpPr>
        <p:spPr>
          <a:xfrm>
            <a:off x="508694" y="9155201"/>
            <a:ext cx="10817821" cy="448209"/>
          </a:xfrm>
          <a:prstGeom prst="roundRect">
            <a:avLst>
              <a:gd name="adj" fmla="val 18739"/>
            </a:avLst>
          </a:prstGeom>
          <a:solidFill>
            <a:srgbClr val="D6BF28"/>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3" name="Rounded Rectangle"/>
          <p:cNvSpPr/>
          <p:nvPr/>
        </p:nvSpPr>
        <p:spPr>
          <a:xfrm>
            <a:off x="516466" y="503317"/>
            <a:ext cx="11971868" cy="1119292"/>
          </a:xfrm>
          <a:prstGeom prst="roundRect">
            <a:avLst>
              <a:gd name="adj" fmla="val 7504"/>
            </a:avLst>
          </a:prstGeom>
          <a:solidFill>
            <a:srgbClr val="EC4E24"/>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 name="Body Level One…"/>
          <p:cNvSpPr txBox="1">
            <a:spLocks noGrp="1"/>
          </p:cNvSpPr>
          <p:nvPr>
            <p:ph type="body" idx="1"/>
          </p:nvPr>
        </p:nvSpPr>
        <p:spPr>
          <a:xfrm>
            <a:off x="1274233" y="1938866"/>
            <a:ext cx="11099801" cy="6286501"/>
          </a:xfrm>
          <a:prstGeom prst="rect">
            <a:avLst/>
          </a:prstGeom>
        </p:spPr>
        <p:txBody>
          <a:bodyPr anchor="t"/>
          <a:lstStyle>
            <a:lvl1pPr>
              <a:spcBef>
                <a:spcPts val="2400"/>
              </a:spcBef>
              <a:buClr>
                <a:srgbClr val="EC4E24"/>
              </a:buClr>
              <a:defRPr spc="-64">
                <a:latin typeface="Arial Rounded MT Bold"/>
                <a:ea typeface="Arial Rounded MT Bold"/>
                <a:cs typeface="Arial Rounded MT Bold"/>
                <a:sym typeface="Arial Rounded MT Bold"/>
              </a:defRPr>
            </a:lvl1pPr>
            <a:lvl2pPr>
              <a:spcBef>
                <a:spcPts val="2400"/>
              </a:spcBef>
              <a:buClr>
                <a:srgbClr val="EC4E24"/>
              </a:buClr>
              <a:defRPr spc="-64">
                <a:latin typeface="Arial Rounded MT Bold"/>
                <a:ea typeface="Arial Rounded MT Bold"/>
                <a:cs typeface="Arial Rounded MT Bold"/>
                <a:sym typeface="Arial Rounded MT Bold"/>
              </a:defRPr>
            </a:lvl2pPr>
            <a:lvl3pPr>
              <a:spcBef>
                <a:spcPts val="2400"/>
              </a:spcBef>
              <a:buClr>
                <a:srgbClr val="EC4E24"/>
              </a:buClr>
              <a:defRPr spc="-64">
                <a:latin typeface="Arial Rounded MT Bold"/>
                <a:ea typeface="Arial Rounded MT Bold"/>
                <a:cs typeface="Arial Rounded MT Bold"/>
                <a:sym typeface="Arial Rounded MT Bold"/>
              </a:defRPr>
            </a:lvl3pPr>
            <a:lvl4pPr>
              <a:spcBef>
                <a:spcPts val="2400"/>
              </a:spcBef>
              <a:buClr>
                <a:srgbClr val="EC4E24"/>
              </a:buClr>
              <a:defRPr spc="-64">
                <a:latin typeface="Arial Rounded MT Bold"/>
                <a:ea typeface="Arial Rounded MT Bold"/>
                <a:cs typeface="Arial Rounded MT Bold"/>
                <a:sym typeface="Arial Rounded MT Bold"/>
              </a:defRPr>
            </a:lvl4pPr>
            <a:lvl5pPr>
              <a:spcBef>
                <a:spcPts val="2400"/>
              </a:spcBef>
              <a:buClr>
                <a:srgbClr val="EC4E24"/>
              </a:buClr>
              <a:defRPr spc="-64">
                <a:latin typeface="Arial Rounded MT Bold"/>
                <a:ea typeface="Arial Rounded MT Bold"/>
                <a:cs typeface="Arial Rounded MT Bold"/>
                <a:sym typeface="Arial Rounded MT Bold"/>
              </a:defRPr>
            </a:lvl5pPr>
          </a:lstStyle>
          <a:p>
            <a:r>
              <a:t>Body Level One</a:t>
            </a:r>
          </a:p>
          <a:p>
            <a:pPr lvl="1"/>
            <a:r>
              <a:t>Body Level Two</a:t>
            </a:r>
          </a:p>
          <a:p>
            <a:pPr lvl="2"/>
            <a:r>
              <a:t>Body Level Three</a:t>
            </a:r>
          </a:p>
          <a:p>
            <a:pPr lvl="3"/>
            <a:r>
              <a:t>Body Level Four</a:t>
            </a:r>
          </a:p>
          <a:p>
            <a:pPr lvl="4"/>
            <a:r>
              <a:t>Body Level Five</a:t>
            </a:r>
          </a:p>
        </p:txBody>
      </p:sp>
      <p:sp>
        <p:nvSpPr>
          <p:cNvPr id="65" name="Title Text"/>
          <p:cNvSpPr txBox="1">
            <a:spLocks noGrp="1"/>
          </p:cNvSpPr>
          <p:nvPr>
            <p:ph type="title"/>
          </p:nvPr>
        </p:nvSpPr>
        <p:spPr>
          <a:xfrm>
            <a:off x="753533" y="541866"/>
            <a:ext cx="11099801" cy="1059127"/>
          </a:xfrm>
          <a:prstGeom prst="rect">
            <a:avLst/>
          </a:prstGeom>
        </p:spPr>
        <p:txBody>
          <a:bodyPr anchor="t">
            <a:normAutofit/>
          </a:bodyPr>
          <a:lstStyle>
            <a:lvl1pPr algn="l">
              <a:defRPr sz="5200" spc="-180">
                <a:solidFill>
                  <a:srgbClr val="FFFFFF"/>
                </a:solidFill>
                <a:latin typeface="Arial Rounded MT Bold"/>
                <a:ea typeface="Arial Rounded MT Bold"/>
                <a:cs typeface="Arial Rounded MT Bold"/>
                <a:sym typeface="Arial Rounded MT Bold"/>
              </a:defRPr>
            </a:lvl1pPr>
          </a:lstStyle>
          <a:p>
            <a:r>
              <a:rPr dirty="0"/>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10"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111" name="Title Text"/>
          <p:cNvSpPr txBox="1">
            <a:spLocks noGrp="1"/>
          </p:cNvSpPr>
          <p:nvPr>
            <p:ph type="title"/>
          </p:nvPr>
        </p:nvSpPr>
        <p:spPr>
          <a:prstGeom prst="rect">
            <a:avLst/>
          </a:prstGeom>
        </p:spPr>
        <p:txBody>
          <a:bodyPr/>
          <a:lstStyle/>
          <a:p>
            <a:r>
              <a:t>Title Text</a:t>
            </a:r>
          </a:p>
        </p:txBody>
      </p:sp>
      <p:sp>
        <p:nvSpPr>
          <p:cNvPr id="112"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20"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8"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129"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130"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9" r:id="rId8"/>
    <p:sldLayoutId id="2147483660" r:id="rId9"/>
    <p:sldLayoutId id="2147483661" r:id="rId10"/>
    <p:sldLayoutId id="2147483662" r:id="rId11"/>
    <p:sldLayoutId id="2147483663" r:id="rId12"/>
    <p:sldLayoutId id="2147483664"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choosemyplate.gov/GetMyPlan"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mile_swirl_042618.jpg" descr="smile_swirl_042618.jpg"/>
          <p:cNvPicPr>
            <a:picLocks noChangeAspect="1"/>
          </p:cNvPicPr>
          <p:nvPr/>
        </p:nvPicPr>
        <p:blipFill>
          <a:blip r:embed="rId2">
            <a:extLst/>
          </a:blip>
          <a:stretch>
            <a:fillRect/>
          </a:stretch>
        </p:blipFill>
        <p:spPr>
          <a:xfrm>
            <a:off x="3652051" y="3740509"/>
            <a:ext cx="5324571" cy="5324571"/>
          </a:xfrm>
          <a:prstGeom prst="rect">
            <a:avLst/>
          </a:prstGeom>
          <a:ln w="12700">
            <a:miter lim="400000"/>
          </a:ln>
        </p:spPr>
      </p:pic>
      <p:sp>
        <p:nvSpPr>
          <p:cNvPr id="165" name="What is Wellness?"/>
          <p:cNvSpPr txBox="1">
            <a:spLocks noGrp="1"/>
          </p:cNvSpPr>
          <p:nvPr>
            <p:ph type="ctrTitle"/>
          </p:nvPr>
        </p:nvSpPr>
        <p:spPr>
          <a:xfrm>
            <a:off x="1270000" y="1882245"/>
            <a:ext cx="10464800" cy="2788720"/>
          </a:xfrm>
          <a:prstGeom prst="rect">
            <a:avLst/>
          </a:prstGeom>
        </p:spPr>
        <p:txBody>
          <a:bodyPr>
            <a:normAutofit/>
          </a:bodyPr>
          <a:lstStyle>
            <a:lvl1pPr>
              <a:defRPr sz="7200" spc="-144"/>
            </a:lvl1pPr>
          </a:lstStyle>
          <a:p>
            <a:pPr>
              <a:spcAft>
                <a:spcPts val="1200"/>
              </a:spcAft>
            </a:pPr>
            <a:r>
              <a:rPr lang="en-US" dirty="0"/>
              <a:t>Training Activities</a:t>
            </a:r>
            <a:br>
              <a:rPr lang="en-US" dirty="0"/>
            </a:br>
            <a:r>
              <a:rPr lang="en-US" sz="2700" dirty="0">
                <a:latin typeface="Arial Rounded MT Bold" panose="020F0704030504030204" pitchFamily="34" charset="77"/>
              </a:rPr>
              <a:t>Group Exercises for Teachers</a:t>
            </a:r>
            <a:br>
              <a:rPr lang="en-US" sz="2700" dirty="0">
                <a:latin typeface="Arial Rounded MT Bold" panose="020F0704030504030204" pitchFamily="34" charset="77"/>
              </a:rPr>
            </a:br>
            <a:r>
              <a:rPr lang="en-US" sz="2700" dirty="0">
                <a:latin typeface="Arial Rounded MT Bold" panose="020F0704030504030204" pitchFamily="34" charset="77"/>
              </a:rPr>
              <a:t>Learning the Curriculum</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3AD943-1317-9A46-99C6-EACAD7F23231}"/>
              </a:ext>
            </a:extLst>
          </p:cNvPr>
          <p:cNvSpPr>
            <a:spLocks noGrp="1"/>
          </p:cNvSpPr>
          <p:nvPr>
            <p:ph type="body" idx="1"/>
          </p:nvPr>
        </p:nvSpPr>
        <p:spPr>
          <a:xfrm>
            <a:off x="1274233" y="1938866"/>
            <a:ext cx="8843302" cy="7144763"/>
          </a:xfrm>
        </p:spPr>
        <p:txBody>
          <a:bodyPr>
            <a:normAutofit/>
          </a:bodyPr>
          <a:lstStyle/>
          <a:p>
            <a:pPr marL="0" indent="0">
              <a:buNone/>
            </a:pPr>
            <a:r>
              <a:rPr lang="en-US" dirty="0"/>
              <a:t>Wellness is about having a </a:t>
            </a:r>
          </a:p>
          <a:p>
            <a:r>
              <a:rPr lang="en-US" b="1" dirty="0"/>
              <a:t>healthy mind </a:t>
            </a:r>
            <a:r>
              <a:rPr lang="en-US" dirty="0"/>
              <a:t>(two hands on your head) </a:t>
            </a:r>
          </a:p>
          <a:p>
            <a:r>
              <a:rPr lang="en-US" b="1" dirty="0"/>
              <a:t>healthy feelings</a:t>
            </a:r>
            <a:r>
              <a:rPr lang="en-US" dirty="0"/>
              <a:t> (two hands on your heart)</a:t>
            </a:r>
          </a:p>
          <a:p>
            <a:r>
              <a:rPr lang="en-US" dirty="0"/>
              <a:t>and a </a:t>
            </a:r>
            <a:r>
              <a:rPr lang="en-US" b="1" dirty="0"/>
              <a:t>healthy body </a:t>
            </a:r>
            <a:r>
              <a:rPr lang="en-US" dirty="0"/>
              <a:t>(put hands </a:t>
            </a:r>
            <a:br>
              <a:rPr lang="en-US" dirty="0"/>
            </a:br>
            <a:r>
              <a:rPr lang="en-US" dirty="0"/>
              <a:t>together, raise them up and </a:t>
            </a:r>
            <a:br>
              <a:rPr lang="en-US" dirty="0"/>
            </a:br>
            <a:r>
              <a:rPr lang="en-US" dirty="0"/>
              <a:t>around, sweeping down to your</a:t>
            </a:r>
            <a:br>
              <a:rPr lang="en-US" dirty="0"/>
            </a:br>
            <a:r>
              <a:rPr lang="en-US" dirty="0"/>
              <a:t> sides, making a large </a:t>
            </a:r>
            <a:br>
              <a:rPr lang="en-US" dirty="0"/>
            </a:br>
            <a:r>
              <a:rPr lang="en-US" dirty="0"/>
              <a:t>heart-shaped motion)</a:t>
            </a:r>
          </a:p>
          <a:p>
            <a:pPr marL="0" indent="0">
              <a:buNone/>
            </a:pPr>
            <a:endParaRPr lang="en-US" dirty="0"/>
          </a:p>
          <a:p>
            <a:pPr marL="0" indent="0">
              <a:buNone/>
            </a:pPr>
            <a:r>
              <a:rPr lang="en-US" dirty="0"/>
              <a:t>“Wellness is about the WHOLE person.” </a:t>
            </a:r>
            <a:br>
              <a:rPr lang="en-US" dirty="0"/>
            </a:br>
            <a:endParaRPr lang="en-US" dirty="0"/>
          </a:p>
          <a:p>
            <a:endParaRPr lang="en-US" dirty="0"/>
          </a:p>
        </p:txBody>
      </p:sp>
      <p:sp>
        <p:nvSpPr>
          <p:cNvPr id="2" name="Title 1">
            <a:extLst>
              <a:ext uri="{FF2B5EF4-FFF2-40B4-BE49-F238E27FC236}">
                <a16:creationId xmlns:a16="http://schemas.microsoft.com/office/drawing/2014/main" id="{13E4AD3B-162F-9241-AC89-50E6487F6A05}"/>
              </a:ext>
            </a:extLst>
          </p:cNvPr>
          <p:cNvSpPr>
            <a:spLocks noGrp="1"/>
          </p:cNvSpPr>
          <p:nvPr>
            <p:ph type="title"/>
          </p:nvPr>
        </p:nvSpPr>
        <p:spPr/>
        <p:txBody>
          <a:bodyPr/>
          <a:lstStyle/>
          <a:p>
            <a:r>
              <a:rPr lang="en-US" b="1" dirty="0"/>
              <a:t>Let’s Do the Wellness Stretch! </a:t>
            </a:r>
          </a:p>
        </p:txBody>
      </p:sp>
      <p:pic>
        <p:nvPicPr>
          <p:cNvPr id="7" name="Picture 6">
            <a:extLst>
              <a:ext uri="{FF2B5EF4-FFF2-40B4-BE49-F238E27FC236}">
                <a16:creationId xmlns:a16="http://schemas.microsoft.com/office/drawing/2014/main" id="{5BC3627B-0454-C840-BFEE-57EC45C683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4708" y="3788432"/>
            <a:ext cx="5205653" cy="4720679"/>
          </a:xfrm>
          <a:prstGeom prst="rect">
            <a:avLst/>
          </a:prstGeom>
        </p:spPr>
      </p:pic>
    </p:spTree>
    <p:extLst>
      <p:ext uri="{BB962C8B-B14F-4D97-AF65-F5344CB8AC3E}">
        <p14:creationId xmlns:p14="http://schemas.microsoft.com/office/powerpoint/2010/main" val="303011022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0A14E-97C0-3A48-AE0A-1E528AE9FC1F}"/>
              </a:ext>
            </a:extLst>
          </p:cNvPr>
          <p:cNvSpPr>
            <a:spLocks noGrp="1"/>
          </p:cNvSpPr>
          <p:nvPr>
            <p:ph type="title"/>
          </p:nvPr>
        </p:nvSpPr>
        <p:spPr/>
        <p:txBody>
          <a:bodyPr/>
          <a:lstStyle/>
          <a:p>
            <a:r>
              <a:rPr lang="en-US" b="1" dirty="0"/>
              <a:t>Wellness Is Interconnected!</a:t>
            </a:r>
          </a:p>
        </p:txBody>
      </p:sp>
      <p:pic>
        <p:nvPicPr>
          <p:cNvPr id="4" name="Content Placeholder 4">
            <a:extLst>
              <a:ext uri="{FF2B5EF4-FFF2-40B4-BE49-F238E27FC236}">
                <a16:creationId xmlns:a16="http://schemas.microsoft.com/office/drawing/2014/main" id="{B9CA88D3-546A-4A42-8E78-E86B8FC8AE56}"/>
              </a:ext>
            </a:extLst>
          </p:cNvPr>
          <p:cNvPicPr>
            <a:picLocks noGrp="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543036" y="3939793"/>
            <a:ext cx="7554314" cy="5036210"/>
          </a:xfrm>
          <a:prstGeom prst="rect">
            <a:avLst/>
          </a:prstGeom>
        </p:spPr>
      </p:pic>
      <p:sp>
        <p:nvSpPr>
          <p:cNvPr id="3" name="TextBox 2">
            <a:extLst>
              <a:ext uri="{FF2B5EF4-FFF2-40B4-BE49-F238E27FC236}">
                <a16:creationId xmlns:a16="http://schemas.microsoft.com/office/drawing/2014/main" id="{C9AA2061-8CF7-9E42-B620-606C4F2EF2E9}"/>
              </a:ext>
            </a:extLst>
          </p:cNvPr>
          <p:cNvSpPr txBox="1"/>
          <p:nvPr/>
        </p:nvSpPr>
        <p:spPr>
          <a:xfrm>
            <a:off x="1036169" y="1814312"/>
            <a:ext cx="11384720" cy="1741517"/>
          </a:xfrm>
          <a:prstGeom prst="rect">
            <a:avLst/>
          </a:prstGeom>
          <a:noFill/>
        </p:spPr>
        <p:txBody>
          <a:bodyPr wrap="square" lIns="109234" tIns="54617" rIns="109234" bIns="54617" rtlCol="0">
            <a:spAutoFit/>
          </a:bodyPr>
          <a:lstStyle/>
          <a:p>
            <a:pPr algn="l"/>
            <a:r>
              <a:rPr lang="en-US" sz="2900" dirty="0"/>
              <a:t>Which is which? </a:t>
            </a:r>
          </a:p>
          <a:p>
            <a:pPr algn="l"/>
            <a:endParaRPr lang="en-US" sz="2900" dirty="0"/>
          </a:p>
          <a:p>
            <a:pPr algn="l"/>
            <a:r>
              <a:rPr lang="en-US" dirty="0"/>
              <a:t>Which type of activities fit into which wellness categories? Let’s look at the “Categorize &amp; Connect” worksheet and brainstorm together. </a:t>
            </a:r>
          </a:p>
        </p:txBody>
      </p:sp>
    </p:spTree>
    <p:extLst>
      <p:ext uri="{BB962C8B-B14F-4D97-AF65-F5344CB8AC3E}">
        <p14:creationId xmlns:p14="http://schemas.microsoft.com/office/powerpoint/2010/main" val="73438174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899931834.jpg"/>
          <p:cNvPicPr>
            <a:picLocks noChangeAspect="1"/>
          </p:cNvPicPr>
          <p:nvPr/>
        </p:nvPicPr>
        <p:blipFill rotWithShape="1">
          <a:blip r:embed="rId3" cstate="print">
            <a:extLst>
              <a:ext uri="{28A0092B-C50C-407E-A947-70E740481C1C}">
                <a14:useLocalDpi xmlns:a14="http://schemas.microsoft.com/office/drawing/2010/main" val="0"/>
              </a:ext>
            </a:extLst>
          </a:blip>
          <a:srcRect t="24821" b="-24821"/>
          <a:stretch/>
        </p:blipFill>
        <p:spPr>
          <a:xfrm>
            <a:off x="6292236" y="4886218"/>
            <a:ext cx="6095463" cy="4222050"/>
          </a:xfrm>
          <a:prstGeom prst="rect">
            <a:avLst/>
          </a:prstGeom>
        </p:spPr>
      </p:pic>
      <p:sp>
        <p:nvSpPr>
          <p:cNvPr id="2" name="Title 1">
            <a:extLst>
              <a:ext uri="{FF2B5EF4-FFF2-40B4-BE49-F238E27FC236}">
                <a16:creationId xmlns:a16="http://schemas.microsoft.com/office/drawing/2014/main" id="{1F139596-19DB-5C4C-825D-D7665F17B56A}"/>
              </a:ext>
            </a:extLst>
          </p:cNvPr>
          <p:cNvSpPr>
            <a:spLocks noGrp="1"/>
          </p:cNvSpPr>
          <p:nvPr>
            <p:ph type="title"/>
          </p:nvPr>
        </p:nvSpPr>
        <p:spPr/>
        <p:txBody>
          <a:bodyPr/>
          <a:lstStyle/>
          <a:p>
            <a:r>
              <a:rPr lang="en-US" b="1" dirty="0"/>
              <a:t>Spin a Wellness Web	</a:t>
            </a:r>
            <a:r>
              <a:rPr lang="en-US" dirty="0">
                <a:effectLst/>
              </a:rPr>
              <a:t> </a:t>
            </a:r>
            <a:endParaRPr lang="en-US" dirty="0"/>
          </a:p>
        </p:txBody>
      </p:sp>
      <p:sp>
        <p:nvSpPr>
          <p:cNvPr id="3" name="Content Placeholder 2">
            <a:extLst>
              <a:ext uri="{FF2B5EF4-FFF2-40B4-BE49-F238E27FC236}">
                <a16:creationId xmlns:a16="http://schemas.microsoft.com/office/drawing/2014/main" id="{875F212F-603A-2547-B796-760B6156CB4F}"/>
              </a:ext>
            </a:extLst>
          </p:cNvPr>
          <p:cNvSpPr>
            <a:spLocks noGrp="1"/>
          </p:cNvSpPr>
          <p:nvPr>
            <p:ph type="body" idx="1"/>
          </p:nvPr>
        </p:nvSpPr>
        <p:spPr>
          <a:xfrm>
            <a:off x="1054807" y="2152519"/>
            <a:ext cx="11319227" cy="6072848"/>
          </a:xfrm>
        </p:spPr>
        <p:txBody>
          <a:bodyPr>
            <a:normAutofit/>
          </a:bodyPr>
          <a:lstStyle/>
          <a:p>
            <a:pPr marL="0" indent="0">
              <a:buNone/>
            </a:pPr>
            <a:r>
              <a:rPr lang="en-US" b="1" dirty="0"/>
              <a:t>How is wellness interconnected?  </a:t>
            </a:r>
          </a:p>
          <a:p>
            <a:r>
              <a:rPr lang="en-US" dirty="0"/>
              <a:t>Let’s divide into 3 groups to represent the 3 parts of wellness: </a:t>
            </a:r>
          </a:p>
          <a:p>
            <a:pPr marL="1160614" lvl="1" indent="-614443">
              <a:buFont typeface="+mj-lt"/>
              <a:buAutoNum type="arabicPeriod"/>
            </a:pPr>
            <a:r>
              <a:rPr lang="en-US" dirty="0"/>
              <a:t>The</a:t>
            </a:r>
            <a:r>
              <a:rPr lang="en-US" b="1" dirty="0"/>
              <a:t> P </a:t>
            </a:r>
            <a:r>
              <a:rPr lang="en-US" dirty="0"/>
              <a:t>group for Physical </a:t>
            </a:r>
          </a:p>
          <a:p>
            <a:pPr marL="1160614" lvl="1" indent="-614443">
              <a:buFont typeface="+mj-lt"/>
              <a:buAutoNum type="arabicPeriod"/>
            </a:pPr>
            <a:r>
              <a:rPr lang="en-US" dirty="0"/>
              <a:t>The </a:t>
            </a:r>
            <a:r>
              <a:rPr lang="en-US" b="1" dirty="0"/>
              <a:t>S </a:t>
            </a:r>
            <a:r>
              <a:rPr lang="en-US" dirty="0"/>
              <a:t>group for Social</a:t>
            </a:r>
          </a:p>
          <a:p>
            <a:pPr marL="1160614" lvl="1" indent="-614443">
              <a:buFont typeface="+mj-lt"/>
              <a:buAutoNum type="arabicPeriod"/>
            </a:pPr>
            <a:r>
              <a:rPr lang="en-US" dirty="0"/>
              <a:t>The</a:t>
            </a:r>
            <a:r>
              <a:rPr lang="en-US" b="1" dirty="0"/>
              <a:t> M&amp;E</a:t>
            </a:r>
            <a:r>
              <a:rPr lang="en-US" dirty="0"/>
              <a:t> group for </a:t>
            </a:r>
            <a:br>
              <a:rPr lang="en-US" dirty="0"/>
            </a:br>
            <a:r>
              <a:rPr lang="en-US" dirty="0"/>
              <a:t>Mental &amp; Emotional </a:t>
            </a:r>
          </a:p>
          <a:p>
            <a:endParaRPr lang="en-US" dirty="0"/>
          </a:p>
        </p:txBody>
      </p:sp>
    </p:spTree>
    <p:extLst>
      <p:ext uri="{BB962C8B-B14F-4D97-AF65-F5344CB8AC3E}">
        <p14:creationId xmlns:p14="http://schemas.microsoft.com/office/powerpoint/2010/main" val="11958675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358C6F-838E-444D-AB07-FD58DB97F1A9}"/>
              </a:ext>
            </a:extLst>
          </p:cNvPr>
          <p:cNvSpPr>
            <a:spLocks noGrp="1"/>
          </p:cNvSpPr>
          <p:nvPr>
            <p:ph type="body" idx="1"/>
          </p:nvPr>
        </p:nvSpPr>
        <p:spPr/>
        <p:txBody>
          <a:bodyPr/>
          <a:lstStyle/>
          <a:p>
            <a:r>
              <a:rPr lang="en-US" dirty="0"/>
              <a:t>Make a label with your group’s letter to wear on your shirt: </a:t>
            </a:r>
            <a:r>
              <a:rPr lang="en-US" b="1" dirty="0"/>
              <a:t>P</a:t>
            </a:r>
            <a:r>
              <a:rPr lang="en-US" dirty="0"/>
              <a:t>, </a:t>
            </a:r>
            <a:r>
              <a:rPr lang="en-US" b="1" dirty="0"/>
              <a:t>S </a:t>
            </a:r>
            <a:r>
              <a:rPr lang="en-US" dirty="0"/>
              <a:t>or </a:t>
            </a:r>
            <a:r>
              <a:rPr lang="en-US" b="1" dirty="0"/>
              <a:t>M&amp;E</a:t>
            </a:r>
          </a:p>
          <a:p>
            <a:r>
              <a:rPr lang="en-US" dirty="0"/>
              <a:t>In this activity, you’re going to toss the yarn ball from person to person to spin a web. We’ll start with some small group webs and then do a big web with the whole class. </a:t>
            </a:r>
          </a:p>
          <a:p>
            <a:endParaRPr lang="en-US" dirty="0"/>
          </a:p>
        </p:txBody>
      </p:sp>
      <p:sp>
        <p:nvSpPr>
          <p:cNvPr id="2" name="Title 1">
            <a:extLst>
              <a:ext uri="{FF2B5EF4-FFF2-40B4-BE49-F238E27FC236}">
                <a16:creationId xmlns:a16="http://schemas.microsoft.com/office/drawing/2014/main" id="{15F93B89-B180-2D4B-A62F-979358CFD435}"/>
              </a:ext>
            </a:extLst>
          </p:cNvPr>
          <p:cNvSpPr>
            <a:spLocks noGrp="1"/>
          </p:cNvSpPr>
          <p:nvPr>
            <p:ph type="title"/>
          </p:nvPr>
        </p:nvSpPr>
        <p:spPr/>
        <p:txBody>
          <a:bodyPr/>
          <a:lstStyle/>
          <a:p>
            <a:r>
              <a:rPr lang="en-US" b="1" dirty="0"/>
              <a:t>Spin a Wellness Web	</a:t>
            </a:r>
            <a:endParaRPr lang="en-US" dirty="0"/>
          </a:p>
        </p:txBody>
      </p:sp>
      <p:pic>
        <p:nvPicPr>
          <p:cNvPr id="6" name="Picture 5" descr="postit-1975188__3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533" y="4848793"/>
            <a:ext cx="12217400" cy="4318000"/>
          </a:xfrm>
          <a:prstGeom prst="rect">
            <a:avLst/>
          </a:prstGeom>
        </p:spPr>
      </p:pic>
    </p:spTree>
    <p:extLst>
      <p:ext uri="{BB962C8B-B14F-4D97-AF65-F5344CB8AC3E}">
        <p14:creationId xmlns:p14="http://schemas.microsoft.com/office/powerpoint/2010/main" val="374201639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F7AECA-A644-9147-A1F0-58DF0887A721}"/>
              </a:ext>
            </a:extLst>
          </p:cNvPr>
          <p:cNvSpPr>
            <a:spLocks noGrp="1"/>
          </p:cNvSpPr>
          <p:nvPr>
            <p:ph type="body" idx="1"/>
          </p:nvPr>
        </p:nvSpPr>
        <p:spPr>
          <a:xfrm>
            <a:off x="1274233" y="1938866"/>
            <a:ext cx="6819795" cy="7166288"/>
          </a:xfrm>
        </p:spPr>
        <p:txBody>
          <a:bodyPr>
            <a:normAutofit lnSpcReduction="10000"/>
          </a:bodyPr>
          <a:lstStyle/>
          <a:p>
            <a:r>
              <a:rPr lang="en-US" b="1" dirty="0"/>
              <a:t>Example #1: Being active for 60 minutes a day.</a:t>
            </a:r>
          </a:p>
          <a:p>
            <a:pPr lvl="1"/>
            <a:r>
              <a:rPr lang="en-US" dirty="0"/>
              <a:t>In which category does this belong? Anywhere else?</a:t>
            </a:r>
            <a:endParaRPr lang="en-US" b="1" dirty="0"/>
          </a:p>
          <a:p>
            <a:r>
              <a:rPr lang="en-US" b="1" dirty="0"/>
              <a:t>Example #2: Drinking enough water every day.</a:t>
            </a:r>
          </a:p>
          <a:p>
            <a:pPr lvl="1"/>
            <a:r>
              <a:rPr lang="en-US" dirty="0"/>
              <a:t>In which category does this belong? Anywhere else?</a:t>
            </a:r>
            <a:endParaRPr lang="en-US" b="1" dirty="0"/>
          </a:p>
          <a:p>
            <a:r>
              <a:rPr lang="en-US" b="1" dirty="0"/>
              <a:t>Example #3: Getting too much screen time.</a:t>
            </a:r>
          </a:p>
          <a:p>
            <a:pPr lvl="1"/>
            <a:r>
              <a:rPr lang="en-US" dirty="0"/>
              <a:t>In which category does this belong? Anywhere else?</a:t>
            </a:r>
            <a:endParaRPr lang="en-US" b="1" dirty="0"/>
          </a:p>
          <a:p>
            <a:pPr lvl="1"/>
            <a:endParaRPr lang="en-US" b="1" dirty="0"/>
          </a:p>
          <a:p>
            <a:endParaRPr lang="en-US" dirty="0"/>
          </a:p>
        </p:txBody>
      </p:sp>
      <p:sp>
        <p:nvSpPr>
          <p:cNvPr id="2" name="Title 1">
            <a:extLst>
              <a:ext uri="{FF2B5EF4-FFF2-40B4-BE49-F238E27FC236}">
                <a16:creationId xmlns:a16="http://schemas.microsoft.com/office/drawing/2014/main" id="{96A8D245-B1E4-6A4E-9FD8-E7488EC22FF6}"/>
              </a:ext>
            </a:extLst>
          </p:cNvPr>
          <p:cNvSpPr>
            <a:spLocks noGrp="1"/>
          </p:cNvSpPr>
          <p:nvPr>
            <p:ph type="title"/>
          </p:nvPr>
        </p:nvSpPr>
        <p:spPr/>
        <p:txBody>
          <a:bodyPr/>
          <a:lstStyle/>
          <a:p>
            <a:r>
              <a:rPr lang="en-US" b="1" dirty="0"/>
              <a:t>Spin a Wellness Web	</a:t>
            </a:r>
            <a:r>
              <a:rPr lang="en-US" dirty="0">
                <a:effectLst/>
              </a:rPr>
              <a:t> </a:t>
            </a:r>
            <a:endParaRPr lang="en-US" dirty="0"/>
          </a:p>
        </p:txBody>
      </p:sp>
      <p:pic>
        <p:nvPicPr>
          <p:cNvPr id="5" name="Together Counts Logo_050818.pdf" descr="Together Counts Logo_050818.pdf"/>
          <p:cNvPicPr>
            <a:picLocks noChangeAspect="1"/>
          </p:cNvPicPr>
          <p:nvPr/>
        </p:nvPicPr>
        <p:blipFill>
          <a:blip r:embed="rId3">
            <a:extLst/>
          </a:blip>
          <a:stretch>
            <a:fillRect/>
          </a:stretch>
        </p:blipFill>
        <p:spPr>
          <a:xfrm>
            <a:off x="8246836" y="1938866"/>
            <a:ext cx="3962400" cy="3962400"/>
          </a:xfrm>
          <a:prstGeom prst="rect">
            <a:avLst/>
          </a:prstGeom>
          <a:ln w="12700">
            <a:miter lim="400000"/>
          </a:ln>
        </p:spPr>
      </p:pic>
    </p:spTree>
    <p:extLst>
      <p:ext uri="{BB962C8B-B14F-4D97-AF65-F5344CB8AC3E}">
        <p14:creationId xmlns:p14="http://schemas.microsoft.com/office/powerpoint/2010/main" val="418265238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535265859.jpg"/>
          <p:cNvPicPr>
            <a:picLocks noChangeAspect="1"/>
          </p:cNvPicPr>
          <p:nvPr/>
        </p:nvPicPr>
        <p:blipFill rotWithShape="1">
          <a:blip r:embed="rId3" cstate="print">
            <a:extLst>
              <a:ext uri="{28A0092B-C50C-407E-A947-70E740481C1C}">
                <a14:useLocalDpi xmlns:a14="http://schemas.microsoft.com/office/drawing/2010/main" val="0"/>
              </a:ext>
            </a:extLst>
          </a:blip>
          <a:srcRect t="-7506" b="7506"/>
          <a:stretch/>
        </p:blipFill>
        <p:spPr>
          <a:xfrm>
            <a:off x="5446248" y="3818553"/>
            <a:ext cx="7229863" cy="4819909"/>
          </a:xfrm>
          <a:prstGeom prst="rect">
            <a:avLst/>
          </a:prstGeom>
        </p:spPr>
      </p:pic>
      <p:sp>
        <p:nvSpPr>
          <p:cNvPr id="3" name="Content Placeholder 2">
            <a:extLst>
              <a:ext uri="{FF2B5EF4-FFF2-40B4-BE49-F238E27FC236}">
                <a16:creationId xmlns:a16="http://schemas.microsoft.com/office/drawing/2014/main" id="{1FA6490E-0C15-214F-B7D5-51683329B767}"/>
              </a:ext>
            </a:extLst>
          </p:cNvPr>
          <p:cNvSpPr>
            <a:spLocks noGrp="1"/>
          </p:cNvSpPr>
          <p:nvPr>
            <p:ph type="body" idx="1"/>
          </p:nvPr>
        </p:nvSpPr>
        <p:spPr>
          <a:xfrm>
            <a:off x="1274233" y="1938867"/>
            <a:ext cx="11099801" cy="6972560"/>
          </a:xfrm>
        </p:spPr>
        <p:txBody>
          <a:bodyPr>
            <a:normAutofit/>
          </a:bodyPr>
          <a:lstStyle/>
          <a:p>
            <a:pPr lvl="0"/>
            <a:r>
              <a:rPr lang="en-US" dirty="0"/>
              <a:t>Toss the yarn ball from group to group, one person at a time. </a:t>
            </a:r>
          </a:p>
          <a:p>
            <a:pPr lvl="0"/>
            <a:r>
              <a:rPr lang="en-US" dirty="0"/>
              <a:t>When you catch the yarn ball, wrap a bit of the yarn around your finger loosely, and then, using your other hand, toss it to someone in a different group. </a:t>
            </a:r>
          </a:p>
          <a:p>
            <a:pPr lvl="0"/>
            <a:r>
              <a:rPr lang="en-US" dirty="0"/>
              <a:t>That person wraps some yarn around </a:t>
            </a:r>
            <a:br>
              <a:rPr lang="en-US" dirty="0"/>
            </a:br>
            <a:r>
              <a:rPr lang="en-US" dirty="0"/>
              <a:t>their finger, then throws it to someone </a:t>
            </a:r>
            <a:br>
              <a:rPr lang="en-US" dirty="0"/>
            </a:br>
            <a:r>
              <a:rPr lang="en-US" dirty="0"/>
              <a:t>in another group. And so on. </a:t>
            </a:r>
          </a:p>
          <a:p>
            <a:pPr marL="0" indent="0">
              <a:buNone/>
            </a:pPr>
            <a:endParaRPr lang="en-US" dirty="0"/>
          </a:p>
          <a:p>
            <a:endParaRPr lang="en-US" dirty="0"/>
          </a:p>
        </p:txBody>
      </p:sp>
      <p:sp>
        <p:nvSpPr>
          <p:cNvPr id="2" name="Title 1">
            <a:extLst>
              <a:ext uri="{FF2B5EF4-FFF2-40B4-BE49-F238E27FC236}">
                <a16:creationId xmlns:a16="http://schemas.microsoft.com/office/drawing/2014/main" id="{BBA630AF-A01E-0A4F-B85B-BBE32C46950D}"/>
              </a:ext>
            </a:extLst>
          </p:cNvPr>
          <p:cNvSpPr>
            <a:spLocks noGrp="1"/>
          </p:cNvSpPr>
          <p:nvPr>
            <p:ph type="title"/>
          </p:nvPr>
        </p:nvSpPr>
        <p:spPr/>
        <p:txBody>
          <a:bodyPr>
            <a:normAutofit fontScale="90000"/>
          </a:bodyPr>
          <a:lstStyle/>
          <a:p>
            <a:r>
              <a:rPr lang="en-US" b="1" dirty="0"/>
              <a:t>Whole-Class Activity: Make a Big Web</a:t>
            </a:r>
            <a:endParaRPr lang="en-US" dirty="0"/>
          </a:p>
        </p:txBody>
      </p:sp>
    </p:spTree>
    <p:extLst>
      <p:ext uri="{BB962C8B-B14F-4D97-AF65-F5344CB8AC3E}">
        <p14:creationId xmlns:p14="http://schemas.microsoft.com/office/powerpoint/2010/main" val="405114858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8D05F0-346D-AC47-B355-F1CFE000DB36}"/>
              </a:ext>
            </a:extLst>
          </p:cNvPr>
          <p:cNvSpPr>
            <a:spLocks noGrp="1"/>
          </p:cNvSpPr>
          <p:nvPr>
            <p:ph type="body" idx="1"/>
          </p:nvPr>
        </p:nvSpPr>
        <p:spPr>
          <a:xfrm>
            <a:off x="1274233" y="1938866"/>
            <a:ext cx="11099801" cy="6843410"/>
          </a:xfrm>
        </p:spPr>
        <p:txBody>
          <a:bodyPr>
            <a:normAutofit lnSpcReduction="10000"/>
          </a:bodyPr>
          <a:lstStyle/>
          <a:p>
            <a:pPr lvl="0"/>
            <a:r>
              <a:rPr lang="en-US" dirty="0"/>
              <a:t>There are three main rules:</a:t>
            </a:r>
          </a:p>
          <a:p>
            <a:pPr marL="1092342" lvl="1" indent="-546171">
              <a:buFont typeface="+mj-lt"/>
              <a:buAutoNum type="arabicPeriod"/>
            </a:pPr>
            <a:r>
              <a:rPr lang="en-US" dirty="0"/>
              <a:t>Each person gets to throw and catch the ball just once in the first round. If they drop it they can try again, as many times as they need to. </a:t>
            </a:r>
          </a:p>
          <a:p>
            <a:pPr marL="1092342" lvl="1" indent="-546171">
              <a:buFont typeface="+mj-lt"/>
              <a:buAutoNum type="arabicPeriod"/>
            </a:pPr>
            <a:r>
              <a:rPr lang="en-US" dirty="0"/>
              <a:t>The person closest to </a:t>
            </a:r>
            <a:br>
              <a:rPr lang="en-US" dirty="0"/>
            </a:br>
            <a:r>
              <a:rPr lang="en-US" dirty="0"/>
              <a:t>the ball should catch it.</a:t>
            </a:r>
            <a:br>
              <a:rPr lang="en-US" dirty="0"/>
            </a:br>
            <a:r>
              <a:rPr lang="en-US" dirty="0"/>
              <a:t>Don’t lunge and don’t </a:t>
            </a:r>
            <a:br>
              <a:rPr lang="en-US" dirty="0"/>
            </a:br>
            <a:r>
              <a:rPr lang="en-US" dirty="0"/>
              <a:t>worry, everyone will get </a:t>
            </a:r>
            <a:br>
              <a:rPr lang="en-US" dirty="0"/>
            </a:br>
            <a:r>
              <a:rPr lang="en-US" dirty="0"/>
              <a:t>a turn! </a:t>
            </a:r>
          </a:p>
          <a:p>
            <a:pPr marL="1092342" lvl="1" indent="-546171">
              <a:buFont typeface="+mj-lt"/>
              <a:buAutoNum type="arabicPeriod"/>
            </a:pPr>
            <a:r>
              <a:rPr lang="en-US" dirty="0"/>
              <a:t>Your group cannot throw </a:t>
            </a:r>
            <a:br>
              <a:rPr lang="en-US" dirty="0"/>
            </a:br>
            <a:r>
              <a:rPr lang="en-US" dirty="0"/>
              <a:t>to the same group twice</a:t>
            </a:r>
            <a:br>
              <a:rPr lang="en-US" dirty="0"/>
            </a:br>
            <a:r>
              <a:rPr lang="en-US" dirty="0"/>
              <a:t>in a row.</a:t>
            </a:r>
          </a:p>
        </p:txBody>
      </p:sp>
      <p:sp>
        <p:nvSpPr>
          <p:cNvPr id="2" name="Title 1">
            <a:extLst>
              <a:ext uri="{FF2B5EF4-FFF2-40B4-BE49-F238E27FC236}">
                <a16:creationId xmlns:a16="http://schemas.microsoft.com/office/drawing/2014/main" id="{E9B91358-0A6C-024A-9FDB-96D4554C9927}"/>
              </a:ext>
            </a:extLst>
          </p:cNvPr>
          <p:cNvSpPr>
            <a:spLocks noGrp="1"/>
          </p:cNvSpPr>
          <p:nvPr>
            <p:ph type="title"/>
          </p:nvPr>
        </p:nvSpPr>
        <p:spPr/>
        <p:txBody>
          <a:bodyPr/>
          <a:lstStyle/>
          <a:p>
            <a:r>
              <a:rPr lang="en-US" b="1" dirty="0"/>
              <a:t>Make a Big Web</a:t>
            </a:r>
          </a:p>
        </p:txBody>
      </p:sp>
      <p:pic>
        <p:nvPicPr>
          <p:cNvPr id="8" name="Picture 7">
            <a:extLst>
              <a:ext uri="{FF2B5EF4-FFF2-40B4-BE49-F238E27FC236}">
                <a16:creationId xmlns:a16="http://schemas.microsoft.com/office/drawing/2014/main" id="{346E1050-74D0-3940-92A7-A0B926EA9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755" y="4452334"/>
            <a:ext cx="4904279" cy="3579306"/>
          </a:xfrm>
          <a:prstGeom prst="rect">
            <a:avLst/>
          </a:prstGeom>
        </p:spPr>
      </p:pic>
    </p:spTree>
    <p:extLst>
      <p:ext uri="{BB962C8B-B14F-4D97-AF65-F5344CB8AC3E}">
        <p14:creationId xmlns:p14="http://schemas.microsoft.com/office/powerpoint/2010/main" val="250256247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FBD84A-A96C-D34C-A176-BE28C8F10098}"/>
              </a:ext>
            </a:extLst>
          </p:cNvPr>
          <p:cNvSpPr>
            <a:spLocks noGrp="1"/>
          </p:cNvSpPr>
          <p:nvPr>
            <p:ph type="body" idx="1"/>
          </p:nvPr>
        </p:nvSpPr>
        <p:spPr/>
        <p:txBody>
          <a:bodyPr>
            <a:normAutofit/>
          </a:bodyPr>
          <a:lstStyle/>
          <a:p>
            <a:r>
              <a:rPr lang="en-US" dirty="0"/>
              <a:t>The lessons and activities in this unit center around the MyPlate recommendations from the USDA. </a:t>
            </a:r>
          </a:p>
          <a:p>
            <a:r>
              <a:rPr lang="en-US" dirty="0"/>
              <a:t>Each activity comes </a:t>
            </a:r>
            <a:br>
              <a:rPr lang="en-US" dirty="0"/>
            </a:br>
            <a:r>
              <a:rPr lang="en-US" dirty="0"/>
              <a:t>with creative snack </a:t>
            </a:r>
            <a:br>
              <a:rPr lang="en-US" dirty="0"/>
            </a:br>
            <a:r>
              <a:rPr lang="en-US" dirty="0"/>
              <a:t>ideas to serve during </a:t>
            </a:r>
            <a:br>
              <a:rPr lang="en-US" dirty="0"/>
            </a:br>
            <a:r>
              <a:rPr lang="en-US" dirty="0"/>
              <a:t>class time. These align </a:t>
            </a:r>
            <a:br>
              <a:rPr lang="en-US" dirty="0"/>
            </a:br>
            <a:r>
              <a:rPr lang="en-US" dirty="0"/>
              <a:t>with key teaching points </a:t>
            </a:r>
            <a:br>
              <a:rPr lang="en-US" dirty="0"/>
            </a:br>
            <a:r>
              <a:rPr lang="en-US" dirty="0"/>
              <a:t>in the curriculum but are </a:t>
            </a:r>
            <a:br>
              <a:rPr lang="en-US" dirty="0"/>
            </a:br>
            <a:r>
              <a:rPr lang="en-US" dirty="0"/>
              <a:t>optional. </a:t>
            </a:r>
          </a:p>
          <a:p>
            <a:pPr marL="0" indent="0">
              <a:buNone/>
            </a:pPr>
            <a:endParaRPr lang="en-US" dirty="0"/>
          </a:p>
        </p:txBody>
      </p:sp>
      <p:sp>
        <p:nvSpPr>
          <p:cNvPr id="2" name="Title 1">
            <a:extLst>
              <a:ext uri="{FF2B5EF4-FFF2-40B4-BE49-F238E27FC236}">
                <a16:creationId xmlns:a16="http://schemas.microsoft.com/office/drawing/2014/main" id="{381AF05C-5E96-8941-ACCF-0FA60FE85E22}"/>
              </a:ext>
            </a:extLst>
          </p:cNvPr>
          <p:cNvSpPr>
            <a:spLocks noGrp="1"/>
          </p:cNvSpPr>
          <p:nvPr>
            <p:ph type="title"/>
          </p:nvPr>
        </p:nvSpPr>
        <p:spPr/>
        <p:txBody>
          <a:bodyPr/>
          <a:lstStyle/>
          <a:p>
            <a:r>
              <a:rPr lang="en-US" b="1" dirty="0"/>
              <a:t>Unit 2: Every Bite Counts! </a:t>
            </a:r>
          </a:p>
        </p:txBody>
      </p:sp>
      <p:sp>
        <p:nvSpPr>
          <p:cNvPr id="11" name="TextBox 10">
            <a:extLst>
              <a:ext uri="{FF2B5EF4-FFF2-40B4-BE49-F238E27FC236}">
                <a16:creationId xmlns:a16="http://schemas.microsoft.com/office/drawing/2014/main" id="{141773AA-7FD1-2045-8965-F54491469703}"/>
              </a:ext>
            </a:extLst>
          </p:cNvPr>
          <p:cNvSpPr txBox="1"/>
          <p:nvPr/>
        </p:nvSpPr>
        <p:spPr>
          <a:xfrm>
            <a:off x="7159791" y="2404534"/>
            <a:ext cx="3971583" cy="925909"/>
          </a:xfrm>
          <a:prstGeom prst="rect">
            <a:avLst/>
          </a:prstGeom>
          <a:noFill/>
        </p:spPr>
        <p:txBody>
          <a:bodyPr wrap="square" lIns="109234" tIns="54617" rIns="109234" bIns="54617" rtlCol="0">
            <a:spAutoFit/>
          </a:bodyPr>
          <a:lstStyle/>
          <a:p>
            <a:endParaRPr lang="en-US" dirty="0"/>
          </a:p>
          <a:p>
            <a:endParaRPr lang="en-US" sz="2900" dirty="0"/>
          </a:p>
        </p:txBody>
      </p:sp>
      <p:pic>
        <p:nvPicPr>
          <p:cNvPr id="4" name="Picture 3">
            <a:extLst>
              <a:ext uri="{FF2B5EF4-FFF2-40B4-BE49-F238E27FC236}">
                <a16:creationId xmlns:a16="http://schemas.microsoft.com/office/drawing/2014/main" id="{F24EA8BB-9C19-2645-910C-026CA44DE955}"/>
              </a:ext>
            </a:extLst>
          </p:cNvPr>
          <p:cNvPicPr>
            <a:picLocks noChangeAspect="1"/>
          </p:cNvPicPr>
          <p:nvPr/>
        </p:nvPicPr>
        <p:blipFill>
          <a:blip r:embed="rId2"/>
          <a:stretch>
            <a:fillRect/>
          </a:stretch>
        </p:blipFill>
        <p:spPr>
          <a:xfrm>
            <a:off x="6416902" y="3131591"/>
            <a:ext cx="5957132" cy="5415575"/>
          </a:xfrm>
          <a:prstGeom prst="rect">
            <a:avLst/>
          </a:prstGeom>
        </p:spPr>
      </p:pic>
    </p:spTree>
    <p:extLst>
      <p:ext uri="{BB962C8B-B14F-4D97-AF65-F5344CB8AC3E}">
        <p14:creationId xmlns:p14="http://schemas.microsoft.com/office/powerpoint/2010/main" val="355977624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36127E-8A99-3C43-A18E-468AFFFEB3BC}"/>
              </a:ext>
            </a:extLst>
          </p:cNvPr>
          <p:cNvSpPr>
            <a:spLocks noGrp="1"/>
          </p:cNvSpPr>
          <p:nvPr>
            <p:ph type="body" idx="1"/>
          </p:nvPr>
        </p:nvSpPr>
        <p:spPr/>
        <p:txBody>
          <a:bodyPr>
            <a:normAutofit lnSpcReduction="10000"/>
          </a:bodyPr>
          <a:lstStyle/>
          <a:p>
            <a:pPr marL="0" indent="0">
              <a:buNone/>
            </a:pPr>
            <a:r>
              <a:rPr lang="en-US" b="1" dirty="0"/>
              <a:t>Look at the big picture.</a:t>
            </a:r>
            <a:r>
              <a:rPr lang="en-US" dirty="0"/>
              <a:t> </a:t>
            </a:r>
          </a:p>
          <a:p>
            <a:r>
              <a:rPr lang="en-US" dirty="0"/>
              <a:t>It’s the eating pattern that matters, not just the choices you make on one particular day. What’s an </a:t>
            </a:r>
            <a:r>
              <a:rPr lang="en-US" b="1" dirty="0"/>
              <a:t>eating pattern</a:t>
            </a:r>
            <a:r>
              <a:rPr lang="en-US" dirty="0"/>
              <a:t>? The combination of all the foods and beverages a person eats and drinks over time.</a:t>
            </a:r>
          </a:p>
          <a:p>
            <a:pPr marL="0" indent="0">
              <a:buNone/>
            </a:pPr>
            <a:r>
              <a:rPr lang="en-US" b="1" dirty="0"/>
              <a:t> </a:t>
            </a:r>
            <a:endParaRPr lang="en-US" dirty="0"/>
          </a:p>
          <a:p>
            <a:pPr marL="0" indent="0">
              <a:buNone/>
            </a:pPr>
            <a:r>
              <a:rPr lang="en-US" b="1" dirty="0"/>
              <a:t>Strive for Five.</a:t>
            </a:r>
            <a:endParaRPr lang="en-US" dirty="0"/>
          </a:p>
          <a:p>
            <a:r>
              <a:rPr lang="en-US" dirty="0"/>
              <a:t>Eat a mix of foods across all food groups. Choose foods and beverages from </a:t>
            </a:r>
            <a:r>
              <a:rPr lang="en-US" b="1" dirty="0"/>
              <a:t>all 5 food groups </a:t>
            </a:r>
            <a:r>
              <a:rPr lang="en-US" dirty="0"/>
              <a:t>— vegetables, fruits, grains, dairy and protein foods — not just 1 or 2 of them. </a:t>
            </a:r>
          </a:p>
          <a:p>
            <a:endParaRPr lang="en-US" dirty="0"/>
          </a:p>
        </p:txBody>
      </p:sp>
      <p:sp>
        <p:nvSpPr>
          <p:cNvPr id="2" name="Title 1">
            <a:extLst>
              <a:ext uri="{FF2B5EF4-FFF2-40B4-BE49-F238E27FC236}">
                <a16:creationId xmlns:a16="http://schemas.microsoft.com/office/drawing/2014/main" id="{C339C905-C5F2-AC49-BD4D-2C9D1EA5E6C5}"/>
              </a:ext>
            </a:extLst>
          </p:cNvPr>
          <p:cNvSpPr>
            <a:spLocks noGrp="1"/>
          </p:cNvSpPr>
          <p:nvPr>
            <p:ph type="title"/>
          </p:nvPr>
        </p:nvSpPr>
        <p:spPr/>
        <p:txBody>
          <a:bodyPr/>
          <a:lstStyle/>
          <a:p>
            <a:r>
              <a:rPr lang="en-US" b="1" dirty="0"/>
              <a:t>Meal-Planning: Key Points</a:t>
            </a:r>
          </a:p>
        </p:txBody>
      </p:sp>
    </p:spTree>
    <p:extLst>
      <p:ext uri="{BB962C8B-B14F-4D97-AF65-F5344CB8AC3E}">
        <p14:creationId xmlns:p14="http://schemas.microsoft.com/office/powerpoint/2010/main" val="220459052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EE1932-F258-564A-9638-740BDF6C45D1}"/>
              </a:ext>
            </a:extLst>
          </p:cNvPr>
          <p:cNvSpPr>
            <a:spLocks noGrp="1"/>
          </p:cNvSpPr>
          <p:nvPr>
            <p:ph type="body" idx="1"/>
          </p:nvPr>
        </p:nvSpPr>
        <p:spPr/>
        <p:txBody>
          <a:bodyPr>
            <a:normAutofit/>
          </a:bodyPr>
          <a:lstStyle/>
          <a:p>
            <a:pPr marL="0" indent="0">
              <a:buNone/>
            </a:pPr>
            <a:r>
              <a:rPr lang="en-US" sz="3600" b="1" dirty="0">
                <a:solidFill>
                  <a:srgbClr val="EC4D27"/>
                </a:solidFill>
              </a:rPr>
              <a:t>Mix it up!</a:t>
            </a:r>
            <a:endParaRPr lang="en-US" sz="3600" dirty="0">
              <a:solidFill>
                <a:srgbClr val="EC4D27"/>
              </a:solidFill>
            </a:endParaRPr>
          </a:p>
          <a:p>
            <a:r>
              <a:rPr lang="en-US" sz="2900" dirty="0"/>
              <a:t>Eat a mix of foods within each food group. For example, each week try eating several types of vegetables, including dark green, red and orange, starchy ones, legumes and others. Switch up the protein foods you eat, too — for example, consider fish, black beans, and peanut butter, not just lean meats and poultry. </a:t>
            </a:r>
          </a:p>
          <a:p>
            <a:endParaRPr lang="en-US" sz="2900" dirty="0"/>
          </a:p>
          <a:p>
            <a:endParaRPr lang="en-US" dirty="0"/>
          </a:p>
        </p:txBody>
      </p:sp>
      <p:sp>
        <p:nvSpPr>
          <p:cNvPr id="2" name="Title 1">
            <a:extLst>
              <a:ext uri="{FF2B5EF4-FFF2-40B4-BE49-F238E27FC236}">
                <a16:creationId xmlns:a16="http://schemas.microsoft.com/office/drawing/2014/main" id="{3DA9D948-34D3-564D-A5AF-8B6E57277768}"/>
              </a:ext>
            </a:extLst>
          </p:cNvPr>
          <p:cNvSpPr>
            <a:spLocks noGrp="1"/>
          </p:cNvSpPr>
          <p:nvPr>
            <p:ph type="title"/>
          </p:nvPr>
        </p:nvSpPr>
        <p:spPr/>
        <p:txBody>
          <a:bodyPr/>
          <a:lstStyle/>
          <a:p>
            <a:r>
              <a:rPr lang="en-US" b="1" dirty="0"/>
              <a:t>Meal-Planning: Key Points</a:t>
            </a:r>
            <a:endParaRPr lang="en-US" dirty="0"/>
          </a:p>
        </p:txBody>
      </p:sp>
      <p:pic>
        <p:nvPicPr>
          <p:cNvPr id="5" name="Picture 4">
            <a:extLst>
              <a:ext uri="{FF2B5EF4-FFF2-40B4-BE49-F238E27FC236}">
                <a16:creationId xmlns:a16="http://schemas.microsoft.com/office/drawing/2014/main" id="{3652AA7A-0706-C440-B1FA-2054B14D21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898" b="10936"/>
          <a:stretch/>
        </p:blipFill>
        <p:spPr>
          <a:xfrm>
            <a:off x="2776941" y="5547200"/>
            <a:ext cx="7170104" cy="3401707"/>
          </a:xfrm>
          <a:prstGeom prst="rect">
            <a:avLst/>
          </a:prstGeom>
        </p:spPr>
      </p:pic>
    </p:spTree>
    <p:extLst>
      <p:ext uri="{BB962C8B-B14F-4D97-AF65-F5344CB8AC3E}">
        <p14:creationId xmlns:p14="http://schemas.microsoft.com/office/powerpoint/2010/main" val="14292131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85201" y="1961990"/>
            <a:ext cx="5661336" cy="6754973"/>
          </a:xfrm>
        </p:spPr>
        <p:txBody>
          <a:bodyPr>
            <a:noAutofit/>
          </a:bodyPr>
          <a:lstStyle/>
          <a:p>
            <a:pPr marL="0" indent="0" defTabSz="606425">
              <a:spcBef>
                <a:spcPts val="1200"/>
              </a:spcBef>
              <a:buNone/>
              <a:tabLst>
                <a:tab pos="4219575" algn="l"/>
              </a:tabLst>
            </a:pPr>
            <a:r>
              <a:rPr lang="en-US" sz="2400" dirty="0"/>
              <a:t>UNIT 1: EVERY PART COUNTS</a:t>
            </a:r>
          </a:p>
          <a:p>
            <a:pPr marL="0" indent="-341357" defTabSz="606425">
              <a:spcBef>
                <a:spcPts val="1200"/>
              </a:spcBef>
              <a:buFont typeface="Arial" panose="020B0604020202020204" pitchFamily="34" charset="0"/>
              <a:buChar char="•"/>
              <a:tabLst>
                <a:tab pos="4219575" algn="l"/>
              </a:tabLst>
            </a:pPr>
            <a:r>
              <a:rPr lang="en-US" sz="2400" dirty="0"/>
              <a:t>Do the Wellness Stretch	5</a:t>
            </a:r>
          </a:p>
          <a:p>
            <a:pPr marL="0" indent="-341357" defTabSz="606425">
              <a:spcBef>
                <a:spcPts val="1200"/>
              </a:spcBef>
              <a:buFont typeface="Arial" panose="020B0604020202020204" pitchFamily="34" charset="0"/>
              <a:buChar char="•"/>
              <a:tabLst>
                <a:tab pos="4219575" algn="l"/>
              </a:tabLst>
            </a:pPr>
            <a:r>
              <a:rPr lang="en-US" sz="2400" dirty="0"/>
              <a:t>Categorize &amp; Connect	12 </a:t>
            </a:r>
            <a:br>
              <a:rPr lang="en-US" sz="2400" dirty="0"/>
            </a:br>
            <a:r>
              <a:rPr lang="en-US" sz="2400" dirty="0"/>
              <a:t>     (worksheet activity)</a:t>
            </a:r>
          </a:p>
          <a:p>
            <a:pPr marL="0" indent="-341357" defTabSz="606425">
              <a:spcBef>
                <a:spcPts val="1200"/>
              </a:spcBef>
              <a:buFont typeface="Arial" panose="020B0604020202020204" pitchFamily="34" charset="0"/>
              <a:buChar char="•"/>
              <a:tabLst>
                <a:tab pos="4219575" algn="l"/>
              </a:tabLst>
            </a:pPr>
            <a:r>
              <a:rPr lang="en-US" sz="2400" dirty="0"/>
              <a:t>Spin a Wellness Web	13</a:t>
            </a:r>
          </a:p>
          <a:p>
            <a:pPr marL="0" indent="0" defTabSz="606425">
              <a:spcBef>
                <a:spcPts val="1200"/>
              </a:spcBef>
              <a:buNone/>
              <a:tabLst>
                <a:tab pos="4219575" algn="l"/>
              </a:tabLst>
            </a:pPr>
            <a:r>
              <a:rPr lang="en-US" sz="2400" dirty="0"/>
              <a:t>UNIT 2: EVERY BITE COUNTS</a:t>
            </a:r>
          </a:p>
          <a:p>
            <a:pPr marL="0" indent="-341357" defTabSz="606425">
              <a:spcBef>
                <a:spcPts val="1200"/>
              </a:spcBef>
              <a:buFont typeface="Arial" panose="020B0604020202020204" pitchFamily="34" charset="0"/>
              <a:buChar char="•"/>
              <a:tabLst>
                <a:tab pos="4219575" algn="l"/>
              </a:tabLst>
            </a:pPr>
            <a:r>
              <a:rPr lang="en-US" sz="2400" dirty="0"/>
              <a:t>Snack Break		18</a:t>
            </a:r>
          </a:p>
          <a:p>
            <a:pPr marL="0" indent="-341357" defTabSz="606425">
              <a:spcBef>
                <a:spcPts val="1200"/>
              </a:spcBef>
              <a:buFont typeface="Arial" panose="020B0604020202020204" pitchFamily="34" charset="0"/>
              <a:buChar char="•"/>
              <a:tabLst>
                <a:tab pos="4219575" algn="l"/>
              </a:tabLst>
            </a:pPr>
            <a:r>
              <a:rPr lang="en-US" sz="2400" dirty="0"/>
              <a:t>Meal Planning 		18 </a:t>
            </a:r>
            <a:br>
              <a:rPr lang="en-US" sz="2400" dirty="0"/>
            </a:br>
            <a:r>
              <a:rPr lang="en-US" sz="2400" dirty="0"/>
              <a:t>     (worksheet activity)</a:t>
            </a:r>
          </a:p>
          <a:p>
            <a:pPr marL="0" indent="0" defTabSz="606425">
              <a:spcBef>
                <a:spcPts val="1200"/>
              </a:spcBef>
              <a:buNone/>
              <a:tabLst>
                <a:tab pos="4219575" algn="l"/>
              </a:tabLst>
            </a:pPr>
            <a:r>
              <a:rPr lang="en-US" sz="2400" dirty="0"/>
              <a:t>UNIT 3: EVERY MOVE COUNTS</a:t>
            </a:r>
          </a:p>
          <a:p>
            <a:pPr marL="0" indent="-341357" defTabSz="606425">
              <a:spcBef>
                <a:spcPts val="1200"/>
              </a:spcBef>
              <a:buFont typeface="Arial" panose="020B0604020202020204" pitchFamily="34" charset="0"/>
              <a:buChar char="•"/>
              <a:tabLst>
                <a:tab pos="4219575" algn="l"/>
              </a:tabLst>
            </a:pPr>
            <a:r>
              <a:rPr lang="en-US" sz="2400" dirty="0"/>
              <a:t>Overview 		20</a:t>
            </a:r>
          </a:p>
          <a:p>
            <a:pPr marL="0" indent="-341357" defTabSz="606425">
              <a:spcBef>
                <a:spcPts val="1200"/>
              </a:spcBef>
              <a:buFont typeface="Arial" panose="020B0604020202020204" pitchFamily="34" charset="0"/>
              <a:buChar char="•"/>
              <a:tabLst>
                <a:tab pos="4219575" algn="l"/>
              </a:tabLst>
            </a:pPr>
            <a:r>
              <a:rPr lang="en-US" sz="2400" dirty="0"/>
              <a:t>Desk Exercises		23</a:t>
            </a:r>
          </a:p>
          <a:p>
            <a:pPr marL="0" defTabSz="606425">
              <a:spcBef>
                <a:spcPts val="1200"/>
              </a:spcBef>
              <a:tabLst>
                <a:tab pos="4219575" algn="l"/>
              </a:tabLst>
            </a:pPr>
            <a:endParaRPr lang="en-US" sz="2400" dirty="0"/>
          </a:p>
        </p:txBody>
      </p:sp>
      <p:sp>
        <p:nvSpPr>
          <p:cNvPr id="2" name="Title 1">
            <a:extLst>
              <a:ext uri="{FF2B5EF4-FFF2-40B4-BE49-F238E27FC236}">
                <a16:creationId xmlns:a16="http://schemas.microsoft.com/office/drawing/2014/main" id="{F124C939-72DD-984C-A68E-A0226964AF3B}"/>
              </a:ext>
            </a:extLst>
          </p:cNvPr>
          <p:cNvSpPr>
            <a:spLocks noGrp="1"/>
          </p:cNvSpPr>
          <p:nvPr>
            <p:ph type="title"/>
          </p:nvPr>
        </p:nvSpPr>
        <p:spPr/>
        <p:txBody>
          <a:bodyPr/>
          <a:lstStyle/>
          <a:p>
            <a:r>
              <a:rPr lang="en-US" b="1" dirty="0"/>
              <a:t>Let’s Get Inspired! </a:t>
            </a:r>
          </a:p>
        </p:txBody>
      </p:sp>
      <p:pic>
        <p:nvPicPr>
          <p:cNvPr id="4" name="Content Placeholder 3">
            <a:extLst>
              <a:ext uri="{FF2B5EF4-FFF2-40B4-BE49-F238E27FC236}">
                <a16:creationId xmlns:a16="http://schemas.microsoft.com/office/drawing/2014/main" id="{3889B37D-6313-BF47-B0FC-0B9F4972922C}"/>
              </a:ext>
            </a:extLst>
          </p:cNvPr>
          <p:cNvPicPr>
            <a:picLocks noGrp="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753533" y="2162960"/>
            <a:ext cx="6667500" cy="4445000"/>
          </a:xfrm>
          <a:prstGeom prst="rect">
            <a:avLst/>
          </a:prstGeom>
        </p:spPr>
      </p:pic>
    </p:spTree>
    <p:extLst>
      <p:ext uri="{BB962C8B-B14F-4D97-AF65-F5344CB8AC3E}">
        <p14:creationId xmlns:p14="http://schemas.microsoft.com/office/powerpoint/2010/main" val="298705792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6F1C0D-5C6E-F943-8D1E-D18E1A8E959E}"/>
              </a:ext>
            </a:extLst>
          </p:cNvPr>
          <p:cNvSpPr>
            <a:spLocks noGrp="1"/>
          </p:cNvSpPr>
          <p:nvPr>
            <p:ph type="body" idx="1"/>
          </p:nvPr>
        </p:nvSpPr>
        <p:spPr>
          <a:xfrm>
            <a:off x="1011755" y="1938866"/>
            <a:ext cx="11362280" cy="6994086"/>
          </a:xfrm>
        </p:spPr>
        <p:txBody>
          <a:bodyPr/>
          <a:lstStyle/>
          <a:p>
            <a:pPr marL="0" indent="0">
              <a:buNone/>
            </a:pPr>
            <a:r>
              <a:rPr lang="en-US" b="1" dirty="0"/>
              <a:t>Aim for balance and moderation.</a:t>
            </a:r>
            <a:endParaRPr lang="en-US" dirty="0"/>
          </a:p>
          <a:p>
            <a:r>
              <a:rPr lang="en-US" dirty="0"/>
              <a:t>Try to eat and drink the right </a:t>
            </a:r>
            <a:br>
              <a:rPr lang="en-US" dirty="0"/>
            </a:br>
            <a:r>
              <a:rPr lang="en-US" dirty="0"/>
              <a:t>amounts for you. How many </a:t>
            </a:r>
            <a:br>
              <a:rPr lang="en-US" dirty="0"/>
            </a:br>
            <a:r>
              <a:rPr lang="en-US" dirty="0"/>
              <a:t>calories you need to eat </a:t>
            </a:r>
            <a:br>
              <a:rPr lang="en-US" dirty="0"/>
            </a:br>
            <a:r>
              <a:rPr lang="en-US" dirty="0"/>
              <a:t>depends on your age, gender, </a:t>
            </a:r>
            <a:br>
              <a:rPr lang="en-US" dirty="0"/>
            </a:br>
            <a:r>
              <a:rPr lang="en-US" dirty="0"/>
              <a:t>height, weight and how active </a:t>
            </a:r>
            <a:br>
              <a:rPr lang="en-US" dirty="0"/>
            </a:br>
            <a:r>
              <a:rPr lang="en-US" dirty="0"/>
              <a:t>you are. </a:t>
            </a:r>
          </a:p>
          <a:p>
            <a:r>
              <a:rPr lang="en-US" dirty="0"/>
              <a:t>Use the MyPlate Plan at</a:t>
            </a:r>
            <a:br>
              <a:rPr lang="en-US" dirty="0"/>
            </a:br>
            <a:r>
              <a:rPr lang="en-US" u="sng" dirty="0">
                <a:hlinkClick r:id="rId2"/>
              </a:rPr>
              <a:t>www.choosemyplate.gov/GetMyPlan</a:t>
            </a:r>
            <a:br>
              <a:rPr lang="en-US" dirty="0"/>
            </a:br>
            <a:r>
              <a:rPr lang="en-US" dirty="0"/>
              <a:t>to find a plan that is right for you.</a:t>
            </a:r>
          </a:p>
          <a:p>
            <a:endParaRPr lang="en-US" dirty="0"/>
          </a:p>
        </p:txBody>
      </p:sp>
      <p:sp>
        <p:nvSpPr>
          <p:cNvPr id="2" name="Title 1">
            <a:extLst>
              <a:ext uri="{FF2B5EF4-FFF2-40B4-BE49-F238E27FC236}">
                <a16:creationId xmlns:a16="http://schemas.microsoft.com/office/drawing/2014/main" id="{EDDE6773-D489-6C4A-A607-D01476385E17}"/>
              </a:ext>
            </a:extLst>
          </p:cNvPr>
          <p:cNvSpPr>
            <a:spLocks noGrp="1"/>
          </p:cNvSpPr>
          <p:nvPr>
            <p:ph type="title"/>
          </p:nvPr>
        </p:nvSpPr>
        <p:spPr/>
        <p:txBody>
          <a:bodyPr/>
          <a:lstStyle/>
          <a:p>
            <a:r>
              <a:rPr lang="en-US" b="1" dirty="0"/>
              <a:t>Meal-Planning: Key Points</a:t>
            </a:r>
            <a:endParaRPr lang="en-US" dirty="0"/>
          </a:p>
        </p:txBody>
      </p:sp>
      <p:pic>
        <p:nvPicPr>
          <p:cNvPr id="8" name="Picture 7">
            <a:extLst>
              <a:ext uri="{FF2B5EF4-FFF2-40B4-BE49-F238E27FC236}">
                <a16:creationId xmlns:a16="http://schemas.microsoft.com/office/drawing/2014/main" id="{1FFFA87A-5A24-1343-9A97-5808CB8441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586"/>
          <a:stretch/>
        </p:blipFill>
        <p:spPr>
          <a:xfrm>
            <a:off x="7500282" y="1938866"/>
            <a:ext cx="4873752" cy="4040544"/>
          </a:xfrm>
          <a:prstGeom prst="rect">
            <a:avLst/>
          </a:prstGeom>
        </p:spPr>
      </p:pic>
    </p:spTree>
    <p:extLst>
      <p:ext uri="{BB962C8B-B14F-4D97-AF65-F5344CB8AC3E}">
        <p14:creationId xmlns:p14="http://schemas.microsoft.com/office/powerpoint/2010/main" val="199151657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E0B485-4290-D943-83B0-CB896D379E47}"/>
              </a:ext>
            </a:extLst>
          </p:cNvPr>
          <p:cNvSpPr>
            <a:spLocks noGrp="1"/>
          </p:cNvSpPr>
          <p:nvPr>
            <p:ph type="body" idx="1"/>
          </p:nvPr>
        </p:nvSpPr>
        <p:spPr>
          <a:xfrm>
            <a:off x="7103801" y="1938866"/>
            <a:ext cx="5015715" cy="6286501"/>
          </a:xfrm>
        </p:spPr>
        <p:txBody>
          <a:bodyPr/>
          <a:lstStyle/>
          <a:p>
            <a:pPr marL="0" indent="0">
              <a:buNone/>
            </a:pPr>
            <a:r>
              <a:rPr lang="en-US" b="1" dirty="0"/>
              <a:t>Time for a snack break? </a:t>
            </a:r>
          </a:p>
          <a:p>
            <a:pPr marL="0" indent="0">
              <a:buNone/>
            </a:pPr>
            <a:r>
              <a:rPr lang="en-US" dirty="0"/>
              <a:t>See the activity choices in </a:t>
            </a:r>
            <a:br>
              <a:rPr lang="en-US" dirty="0"/>
            </a:br>
            <a:r>
              <a:rPr lang="en-US" dirty="0"/>
              <a:t>the download.  </a:t>
            </a:r>
          </a:p>
          <a:p>
            <a:endParaRPr lang="en-US" dirty="0"/>
          </a:p>
          <a:p>
            <a:endParaRPr lang="en-US" dirty="0"/>
          </a:p>
        </p:txBody>
      </p:sp>
      <p:sp>
        <p:nvSpPr>
          <p:cNvPr id="2" name="Title 1">
            <a:extLst>
              <a:ext uri="{FF2B5EF4-FFF2-40B4-BE49-F238E27FC236}">
                <a16:creationId xmlns:a16="http://schemas.microsoft.com/office/drawing/2014/main" id="{A67C4D97-2B45-684C-8E8A-F04569783464}"/>
              </a:ext>
            </a:extLst>
          </p:cNvPr>
          <p:cNvSpPr>
            <a:spLocks noGrp="1"/>
          </p:cNvSpPr>
          <p:nvPr>
            <p:ph type="title"/>
          </p:nvPr>
        </p:nvSpPr>
        <p:spPr/>
        <p:txBody>
          <a:bodyPr/>
          <a:lstStyle/>
          <a:p>
            <a:r>
              <a:rPr lang="en-US" b="1" dirty="0"/>
              <a:t>Unit 2: Every Bite Counts! </a:t>
            </a:r>
            <a:endParaRPr lang="en-US" dirty="0"/>
          </a:p>
        </p:txBody>
      </p:sp>
      <p:pic>
        <p:nvPicPr>
          <p:cNvPr id="4" name="Picture 3" descr="iStock-681744430.jpg"/>
          <p:cNvPicPr>
            <a:picLocks noChangeAspect="1"/>
          </p:cNvPicPr>
          <p:nvPr/>
        </p:nvPicPr>
        <p:blipFill rotWithShape="1">
          <a:blip r:embed="rId2" cstate="print">
            <a:extLst>
              <a:ext uri="{28A0092B-C50C-407E-A947-70E740481C1C}">
                <a14:useLocalDpi xmlns:a14="http://schemas.microsoft.com/office/drawing/2010/main" val="0"/>
              </a:ext>
            </a:extLst>
          </a:blip>
          <a:srcRect l="5" t="6422" r="44564" b="1511"/>
          <a:stretch/>
        </p:blipFill>
        <p:spPr>
          <a:xfrm>
            <a:off x="542326" y="1938866"/>
            <a:ext cx="6122061" cy="6778834"/>
          </a:xfrm>
          <a:prstGeom prst="rect">
            <a:avLst/>
          </a:prstGeom>
        </p:spPr>
      </p:pic>
    </p:spTree>
    <p:extLst>
      <p:ext uri="{BB962C8B-B14F-4D97-AF65-F5344CB8AC3E}">
        <p14:creationId xmlns:p14="http://schemas.microsoft.com/office/powerpoint/2010/main" val="88337049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AC2C43-0D5D-A649-986A-AEE7874734BB}"/>
              </a:ext>
            </a:extLst>
          </p:cNvPr>
          <p:cNvSpPr>
            <a:spLocks noGrp="1"/>
          </p:cNvSpPr>
          <p:nvPr>
            <p:ph type="body" idx="1"/>
          </p:nvPr>
        </p:nvSpPr>
        <p:spPr/>
        <p:txBody>
          <a:bodyPr>
            <a:normAutofit/>
          </a:bodyPr>
          <a:lstStyle/>
          <a:p>
            <a:r>
              <a:rPr lang="en-US" dirty="0"/>
              <a:t>All students should have a common goal: engaging in 60 minutes of physical activity a day. Both the CDC and the American Heart Association recommend this be moderate-to-vigorous activity. </a:t>
            </a:r>
          </a:p>
          <a:p>
            <a:endParaRPr lang="en-US" dirty="0"/>
          </a:p>
          <a:p>
            <a:endParaRPr lang="en-US" dirty="0"/>
          </a:p>
          <a:p>
            <a:pPr marL="0" indent="0">
              <a:buNone/>
            </a:pPr>
            <a:endParaRPr lang="en-US" dirty="0"/>
          </a:p>
        </p:txBody>
      </p:sp>
      <p:sp>
        <p:nvSpPr>
          <p:cNvPr id="2" name="Title 1">
            <a:extLst>
              <a:ext uri="{FF2B5EF4-FFF2-40B4-BE49-F238E27FC236}">
                <a16:creationId xmlns:a16="http://schemas.microsoft.com/office/drawing/2014/main" id="{5F241B08-6A1E-B943-A333-5FE07B85729A}"/>
              </a:ext>
            </a:extLst>
          </p:cNvPr>
          <p:cNvSpPr>
            <a:spLocks noGrp="1"/>
          </p:cNvSpPr>
          <p:nvPr>
            <p:ph type="title"/>
          </p:nvPr>
        </p:nvSpPr>
        <p:spPr/>
        <p:txBody>
          <a:bodyPr/>
          <a:lstStyle/>
          <a:p>
            <a:r>
              <a:rPr lang="en-US" b="1" dirty="0"/>
              <a:t>Unit 3: Every Move Counts</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00" t="6851" r="500" b="-5"/>
          <a:stretch/>
        </p:blipFill>
        <p:spPr>
          <a:xfrm rot="21406157">
            <a:off x="2895461" y="4445196"/>
            <a:ext cx="3501978" cy="4221611"/>
          </a:xfrm>
          <a:prstGeom prst="rect">
            <a:avLst/>
          </a:prstGeom>
          <a:solidFill>
            <a:schemeClr val="bg1"/>
          </a:solidFill>
          <a:ln>
            <a:solidFill>
              <a:schemeClr val="tx1">
                <a:lumMod val="50000"/>
                <a:lumOff val="50000"/>
              </a:schemeClr>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2198">
            <a:off x="7185667" y="4248766"/>
            <a:ext cx="3472646" cy="4494012"/>
          </a:xfrm>
          <a:prstGeom prst="rect">
            <a:avLst/>
          </a:prstGeom>
          <a:solidFill>
            <a:schemeClr val="bg1"/>
          </a:solidFill>
          <a:ln>
            <a:solidFill>
              <a:schemeClr val="tx1">
                <a:lumMod val="50000"/>
                <a:lumOff val="50000"/>
              </a:schemeClr>
            </a:solidFill>
          </a:ln>
        </p:spPr>
      </p:pic>
    </p:spTree>
    <p:extLst>
      <p:ext uri="{BB962C8B-B14F-4D97-AF65-F5344CB8AC3E}">
        <p14:creationId xmlns:p14="http://schemas.microsoft.com/office/powerpoint/2010/main" val="275470523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FE8310-D382-6149-B616-521B56E5E784}"/>
              </a:ext>
            </a:extLst>
          </p:cNvPr>
          <p:cNvSpPr>
            <a:spLocks noGrp="1"/>
          </p:cNvSpPr>
          <p:nvPr>
            <p:ph type="body" idx="1"/>
          </p:nvPr>
        </p:nvSpPr>
        <p:spPr/>
        <p:txBody>
          <a:bodyPr/>
          <a:lstStyle/>
          <a:p>
            <a:r>
              <a:rPr lang="en-US" sz="2400" dirty="0"/>
              <a:t>Lessons like “Strive for 60” come with downloadable Physical Activity Charts for setting and tracking goals. These can also be used with all the other physical activity lessons in this unit. </a:t>
            </a:r>
          </a:p>
          <a:p>
            <a:endParaRPr lang="en-US" b="1" dirty="0">
              <a:solidFill>
                <a:srgbClr val="7030A0"/>
              </a:solidFill>
            </a:endParaRPr>
          </a:p>
        </p:txBody>
      </p:sp>
      <p:sp>
        <p:nvSpPr>
          <p:cNvPr id="2" name="Title 1">
            <a:extLst>
              <a:ext uri="{FF2B5EF4-FFF2-40B4-BE49-F238E27FC236}">
                <a16:creationId xmlns:a16="http://schemas.microsoft.com/office/drawing/2014/main" id="{6A095798-E4E6-064E-82C8-CA0357B55417}"/>
              </a:ext>
            </a:extLst>
          </p:cNvPr>
          <p:cNvSpPr>
            <a:spLocks noGrp="1"/>
          </p:cNvSpPr>
          <p:nvPr>
            <p:ph type="title"/>
          </p:nvPr>
        </p:nvSpPr>
        <p:spPr/>
        <p:txBody>
          <a:bodyPr/>
          <a:lstStyle/>
          <a:p>
            <a:r>
              <a:rPr lang="en-US" b="1" dirty="0"/>
              <a:t>Unit 3: Every Move Counts</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00" t="6851" r="500" b="-5"/>
          <a:stretch/>
        </p:blipFill>
        <p:spPr>
          <a:xfrm rot="21406157">
            <a:off x="2228480" y="3694176"/>
            <a:ext cx="4111220" cy="4956048"/>
          </a:xfrm>
          <a:prstGeom prst="rect">
            <a:avLst/>
          </a:prstGeom>
          <a:solidFill>
            <a:schemeClr val="bg1"/>
          </a:solidFill>
          <a:ln>
            <a:solidFill>
              <a:schemeClr val="tx1">
                <a:lumMod val="50000"/>
                <a:lumOff val="50000"/>
              </a:schemeClr>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2198">
            <a:off x="6145035" y="3519236"/>
            <a:ext cx="4076785" cy="5275839"/>
          </a:xfrm>
          <a:prstGeom prst="rect">
            <a:avLst/>
          </a:prstGeom>
          <a:solidFill>
            <a:schemeClr val="bg1"/>
          </a:solidFill>
          <a:ln>
            <a:solidFill>
              <a:schemeClr val="tx1">
                <a:lumMod val="50000"/>
                <a:lumOff val="50000"/>
              </a:schemeClr>
            </a:solidFill>
          </a:ln>
        </p:spPr>
      </p:pic>
    </p:spTree>
    <p:extLst>
      <p:ext uri="{BB962C8B-B14F-4D97-AF65-F5344CB8AC3E}">
        <p14:creationId xmlns:p14="http://schemas.microsoft.com/office/powerpoint/2010/main" val="207187589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DBBEF-2E04-FE4E-9863-940C288DD480}"/>
              </a:ext>
            </a:extLst>
          </p:cNvPr>
          <p:cNvSpPr>
            <a:spLocks noGrp="1"/>
          </p:cNvSpPr>
          <p:nvPr>
            <p:ph type="body" idx="1"/>
          </p:nvPr>
        </p:nvSpPr>
        <p:spPr/>
        <p:txBody>
          <a:bodyPr/>
          <a:lstStyle/>
          <a:p>
            <a:pPr marL="0" indent="0">
              <a:buNone/>
            </a:pPr>
            <a:r>
              <a:rPr lang="en-US" sz="3600" b="1" dirty="0">
                <a:solidFill>
                  <a:srgbClr val="EC4D27"/>
                </a:solidFill>
              </a:rPr>
              <a:t>Big Goals, Mini Goals</a:t>
            </a:r>
          </a:p>
          <a:p>
            <a:r>
              <a:rPr lang="en-US" dirty="0"/>
              <a:t>Students learn the three basic types of physical activity — aerobic, bone-strengthening and muscle-strengthening — and then break down the aerobic category into light, moderate and vigorous to learn the distinction between them.</a:t>
            </a:r>
          </a:p>
        </p:txBody>
      </p:sp>
      <p:sp>
        <p:nvSpPr>
          <p:cNvPr id="2" name="Title 1">
            <a:extLst>
              <a:ext uri="{FF2B5EF4-FFF2-40B4-BE49-F238E27FC236}">
                <a16:creationId xmlns:a16="http://schemas.microsoft.com/office/drawing/2014/main" id="{B2CC03F2-6E3A-FC4C-90F1-CE01C7041FEB}"/>
              </a:ext>
            </a:extLst>
          </p:cNvPr>
          <p:cNvSpPr>
            <a:spLocks noGrp="1"/>
          </p:cNvSpPr>
          <p:nvPr>
            <p:ph type="title"/>
          </p:nvPr>
        </p:nvSpPr>
        <p:spPr/>
        <p:txBody>
          <a:bodyPr/>
          <a:lstStyle/>
          <a:p>
            <a:r>
              <a:rPr lang="en-US" b="1" dirty="0"/>
              <a:t>Unit 3: Every Move Counts</a:t>
            </a:r>
            <a:endParaRPr lang="en-US" dirty="0"/>
          </a:p>
        </p:txBody>
      </p:sp>
      <p:pic>
        <p:nvPicPr>
          <p:cNvPr id="4" name="Picture 3" descr="60 Worksheet_vertical bullet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8459" y="5409485"/>
            <a:ext cx="7926726" cy="3394316"/>
          </a:xfrm>
          <a:prstGeom prst="rect">
            <a:avLst/>
          </a:prstGeom>
        </p:spPr>
      </p:pic>
    </p:spTree>
    <p:extLst>
      <p:ext uri="{BB962C8B-B14F-4D97-AF65-F5344CB8AC3E}">
        <p14:creationId xmlns:p14="http://schemas.microsoft.com/office/powerpoint/2010/main" val="190736184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1EC404-07F4-C041-9897-E41A48404728}"/>
              </a:ext>
            </a:extLst>
          </p:cNvPr>
          <p:cNvSpPr>
            <a:spLocks noGrp="1"/>
          </p:cNvSpPr>
          <p:nvPr>
            <p:ph type="body" idx="1"/>
          </p:nvPr>
        </p:nvSpPr>
        <p:spPr>
          <a:xfrm>
            <a:off x="1011754" y="1938866"/>
            <a:ext cx="6565634" cy="7015611"/>
          </a:xfrm>
        </p:spPr>
        <p:txBody>
          <a:bodyPr>
            <a:normAutofit/>
          </a:bodyPr>
          <a:lstStyle/>
          <a:p>
            <a:pPr marL="0" indent="0">
              <a:buNone/>
            </a:pPr>
            <a:r>
              <a:rPr lang="en-US" sz="3600" b="1" dirty="0">
                <a:solidFill>
                  <a:srgbClr val="EC4D27"/>
                </a:solidFill>
              </a:rPr>
              <a:t>Brain Exercises </a:t>
            </a:r>
            <a:br>
              <a:rPr lang="en-US" b="1" dirty="0"/>
            </a:br>
            <a:r>
              <a:rPr lang="en-US" sz="3000" b="1" dirty="0"/>
              <a:t>Get both hemispheres in shape!  </a:t>
            </a:r>
            <a:endParaRPr lang="en-US" sz="3000" dirty="0"/>
          </a:p>
          <a:p>
            <a:pPr marL="0" indent="0">
              <a:buNone/>
            </a:pPr>
            <a:r>
              <a:rPr lang="en-US" sz="3000" b="1" dirty="0"/>
              <a:t>Double Cross</a:t>
            </a:r>
            <a:endParaRPr lang="en-US" sz="3000" dirty="0"/>
          </a:p>
          <a:p>
            <a:r>
              <a:rPr lang="en-US" sz="3000" dirty="0"/>
              <a:t>Grab your left ear with your right hand, keeping your right arm tucked close to your body. Now take your left hand and touch your nose. Uncross </a:t>
            </a:r>
            <a:br>
              <a:rPr lang="en-US" sz="3000" dirty="0"/>
            </a:br>
            <a:r>
              <a:rPr lang="en-US" sz="3000" dirty="0"/>
              <a:t>your arms and do the opposite, grabbing your right ear with your left hand and touch your nose with your right hand. Switch back and forth as fast as you can!  </a:t>
            </a:r>
          </a:p>
          <a:p>
            <a:endParaRPr lang="en-US" dirty="0"/>
          </a:p>
        </p:txBody>
      </p:sp>
      <p:sp>
        <p:nvSpPr>
          <p:cNvPr id="2" name="Title 1">
            <a:extLst>
              <a:ext uri="{FF2B5EF4-FFF2-40B4-BE49-F238E27FC236}">
                <a16:creationId xmlns:a16="http://schemas.microsoft.com/office/drawing/2014/main" id="{238651C1-6451-0D46-ADE2-7CC16FED41C1}"/>
              </a:ext>
            </a:extLst>
          </p:cNvPr>
          <p:cNvSpPr>
            <a:spLocks noGrp="1"/>
          </p:cNvSpPr>
          <p:nvPr>
            <p:ph type="title"/>
          </p:nvPr>
        </p:nvSpPr>
        <p:spPr/>
        <p:txBody>
          <a:bodyPr/>
          <a:lstStyle/>
          <a:p>
            <a:r>
              <a:rPr lang="en-US" b="1" dirty="0"/>
              <a:t>Unit 3: Every Move Counts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45061">
            <a:off x="7799919" y="5065603"/>
            <a:ext cx="4021712" cy="3639450"/>
          </a:xfrm>
          <a:prstGeom prst="rect">
            <a:avLst/>
          </a:prstGeom>
        </p:spPr>
      </p:pic>
      <p:pic>
        <p:nvPicPr>
          <p:cNvPr id="4" name="Picture 3" descr="iStock-695936656.jpg"/>
          <p:cNvPicPr>
            <a:picLocks noChangeAspect="1"/>
          </p:cNvPicPr>
          <p:nvPr/>
        </p:nvPicPr>
        <p:blipFill rotWithShape="1">
          <a:blip r:embed="rId3" cstate="print">
            <a:extLst>
              <a:ext uri="{28A0092B-C50C-407E-A947-70E740481C1C}">
                <a14:useLocalDpi xmlns:a14="http://schemas.microsoft.com/office/drawing/2010/main" val="0"/>
              </a:ext>
            </a:extLst>
          </a:blip>
          <a:srcRect l="12820" r="12712"/>
          <a:stretch/>
        </p:blipFill>
        <p:spPr>
          <a:xfrm rot="317152">
            <a:off x="8037711" y="1944260"/>
            <a:ext cx="4021712" cy="3600605"/>
          </a:xfrm>
          <a:prstGeom prst="rect">
            <a:avLst/>
          </a:prstGeom>
        </p:spPr>
      </p:pic>
    </p:spTree>
    <p:extLst>
      <p:ext uri="{BB962C8B-B14F-4D97-AF65-F5344CB8AC3E}">
        <p14:creationId xmlns:p14="http://schemas.microsoft.com/office/powerpoint/2010/main" val="7843211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EDF09E-9733-EB40-ABF0-4D5F8A5D9F8D}"/>
              </a:ext>
            </a:extLst>
          </p:cNvPr>
          <p:cNvSpPr>
            <a:spLocks noGrp="1"/>
          </p:cNvSpPr>
          <p:nvPr>
            <p:ph type="body" idx="1"/>
          </p:nvPr>
        </p:nvSpPr>
        <p:spPr/>
        <p:txBody>
          <a:bodyPr/>
          <a:lstStyle/>
          <a:p>
            <a:pPr marL="0" indent="0">
              <a:buNone/>
            </a:pPr>
            <a:r>
              <a:rPr lang="en-US" sz="3600" b="1" dirty="0">
                <a:solidFill>
                  <a:srgbClr val="EC4D27"/>
                </a:solidFill>
              </a:rPr>
              <a:t>Desk Exercises</a:t>
            </a:r>
          </a:p>
          <a:p>
            <a:r>
              <a:rPr lang="en-US" dirty="0"/>
              <a:t>These include one-minute energizers, yoga poses and brain exercises.</a:t>
            </a:r>
          </a:p>
          <a:p>
            <a:r>
              <a:rPr lang="en-US" dirty="0"/>
              <a:t>Let’s give some of them a try! </a:t>
            </a:r>
          </a:p>
          <a:p>
            <a:endParaRPr lang="en-US" dirty="0"/>
          </a:p>
          <a:p>
            <a:pPr marL="0" indent="0">
              <a:buNone/>
            </a:pPr>
            <a:endParaRPr lang="en-US" dirty="0"/>
          </a:p>
        </p:txBody>
      </p:sp>
      <p:sp>
        <p:nvSpPr>
          <p:cNvPr id="2" name="Title 1">
            <a:extLst>
              <a:ext uri="{FF2B5EF4-FFF2-40B4-BE49-F238E27FC236}">
                <a16:creationId xmlns:a16="http://schemas.microsoft.com/office/drawing/2014/main" id="{4B841A99-C9F0-F641-A21E-961B4BCE1367}"/>
              </a:ext>
            </a:extLst>
          </p:cNvPr>
          <p:cNvSpPr>
            <a:spLocks noGrp="1"/>
          </p:cNvSpPr>
          <p:nvPr>
            <p:ph type="title"/>
          </p:nvPr>
        </p:nvSpPr>
        <p:spPr/>
        <p:txBody>
          <a:bodyPr/>
          <a:lstStyle/>
          <a:p>
            <a:r>
              <a:rPr lang="en-US" b="1" dirty="0"/>
              <a:t>Unit 3: Every Move Counts</a:t>
            </a:r>
            <a:endParaRPr lang="en-US" dirty="0"/>
          </a:p>
        </p:txBody>
      </p:sp>
      <p:pic>
        <p:nvPicPr>
          <p:cNvPr id="5" name="Picture 4" descr="Desk excercise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0301" y="4702297"/>
            <a:ext cx="8115555" cy="4412733"/>
          </a:xfrm>
          <a:prstGeom prst="rect">
            <a:avLst/>
          </a:prstGeom>
        </p:spPr>
      </p:pic>
    </p:spTree>
    <p:extLst>
      <p:ext uri="{BB962C8B-B14F-4D97-AF65-F5344CB8AC3E}">
        <p14:creationId xmlns:p14="http://schemas.microsoft.com/office/powerpoint/2010/main" val="133836351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BDB324-0F8C-1240-8420-777621BE56FB}"/>
              </a:ext>
            </a:extLst>
          </p:cNvPr>
          <p:cNvSpPr>
            <a:spLocks noGrp="1"/>
          </p:cNvSpPr>
          <p:nvPr>
            <p:ph type="body" idx="1"/>
          </p:nvPr>
        </p:nvSpPr>
        <p:spPr>
          <a:xfrm>
            <a:off x="1274233" y="1938866"/>
            <a:ext cx="11099801" cy="7596791"/>
          </a:xfrm>
        </p:spPr>
        <p:txBody>
          <a:bodyPr>
            <a:normAutofit fontScale="92500" lnSpcReduction="10000"/>
          </a:bodyPr>
          <a:lstStyle/>
          <a:p>
            <a:pPr marL="0" indent="0">
              <a:buNone/>
            </a:pPr>
            <a:r>
              <a:rPr lang="en-US" b="1" dirty="0"/>
              <a:t>Cross Crawl</a:t>
            </a:r>
            <a:endParaRPr lang="en-US" dirty="0"/>
          </a:p>
          <a:p>
            <a:r>
              <a:rPr lang="en-US" dirty="0"/>
              <a:t>Exercise the information flow between the right and left hemispheres of the brain with this simple activity. While slowly marching in place, touch each knee as you raise it with your opposite hand. Do this for one minute. As an extra challenge, continue for another minute, this time with your eyes closed. </a:t>
            </a:r>
            <a:endParaRPr lang="en-US" b="1" dirty="0"/>
          </a:p>
          <a:p>
            <a:pPr marL="0" indent="0">
              <a:buNone/>
            </a:pPr>
            <a:r>
              <a:rPr lang="en-US" b="1" dirty="0"/>
              <a:t>Focus Pocus</a:t>
            </a:r>
            <a:endParaRPr lang="en-US" dirty="0"/>
          </a:p>
          <a:p>
            <a:r>
              <a:rPr lang="en-US" dirty="0"/>
              <a:t>Standing straight, cross your right ankle over your left ankle. Now cross your right wrist over your left wrist and align your fingers, keeping your right wrist on top. Extend your elbows outward and turn your fingers in and rest them in the center of your chest. Stay in this position, breathe deeply and focus for one minute. </a:t>
            </a:r>
          </a:p>
          <a:p>
            <a:pPr marL="0" indent="0">
              <a:buNone/>
            </a:pPr>
            <a:r>
              <a:rPr lang="en-US" dirty="0"/>
              <a:t> </a:t>
            </a:r>
          </a:p>
          <a:p>
            <a:endParaRPr lang="en-US" dirty="0"/>
          </a:p>
        </p:txBody>
      </p:sp>
      <p:sp>
        <p:nvSpPr>
          <p:cNvPr id="2" name="Title 1">
            <a:extLst>
              <a:ext uri="{FF2B5EF4-FFF2-40B4-BE49-F238E27FC236}">
                <a16:creationId xmlns:a16="http://schemas.microsoft.com/office/drawing/2014/main" id="{201E42A6-F712-5F45-AA3A-9BD161DD4B25}"/>
              </a:ext>
            </a:extLst>
          </p:cNvPr>
          <p:cNvSpPr>
            <a:spLocks noGrp="1"/>
          </p:cNvSpPr>
          <p:nvPr>
            <p:ph type="title"/>
          </p:nvPr>
        </p:nvSpPr>
        <p:spPr/>
        <p:txBody>
          <a:bodyPr/>
          <a:lstStyle/>
          <a:p>
            <a:r>
              <a:rPr lang="en-US" b="1" dirty="0"/>
              <a:t>Healthy Bodies, Healthy Minds</a:t>
            </a:r>
            <a:endParaRPr lang="en-US" dirty="0"/>
          </a:p>
        </p:txBody>
      </p:sp>
    </p:spTree>
    <p:extLst>
      <p:ext uri="{BB962C8B-B14F-4D97-AF65-F5344CB8AC3E}">
        <p14:creationId xmlns:p14="http://schemas.microsoft.com/office/powerpoint/2010/main" val="301016222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D1F3C4-358E-CF43-A698-8C53D6BEBD17}"/>
              </a:ext>
            </a:extLst>
          </p:cNvPr>
          <p:cNvSpPr>
            <a:spLocks noGrp="1"/>
          </p:cNvSpPr>
          <p:nvPr>
            <p:ph type="body" idx="1"/>
          </p:nvPr>
        </p:nvSpPr>
        <p:spPr>
          <a:xfrm>
            <a:off x="1274233" y="1938865"/>
            <a:ext cx="11099801" cy="7338489"/>
          </a:xfrm>
        </p:spPr>
        <p:txBody>
          <a:bodyPr>
            <a:normAutofit/>
          </a:bodyPr>
          <a:lstStyle/>
          <a:p>
            <a:pPr marL="0" indent="0">
              <a:buNone/>
            </a:pPr>
            <a:r>
              <a:rPr lang="en-US" sz="3600" b="1" dirty="0">
                <a:solidFill>
                  <a:srgbClr val="EC4D27"/>
                </a:solidFill>
              </a:rPr>
              <a:t>Relax and Unwind</a:t>
            </a:r>
            <a:r>
              <a:rPr lang="en-US" sz="3600" dirty="0">
                <a:solidFill>
                  <a:srgbClr val="EC4D27"/>
                </a:solidFill>
              </a:rPr>
              <a:t> </a:t>
            </a:r>
            <a:endParaRPr lang="en-US" sz="3600" b="1" dirty="0">
              <a:solidFill>
                <a:srgbClr val="EC4D27"/>
              </a:solidFill>
            </a:endParaRPr>
          </a:p>
          <a:p>
            <a:pPr marL="0" indent="0">
              <a:spcBef>
                <a:spcPts val="3600"/>
              </a:spcBef>
              <a:buNone/>
            </a:pPr>
            <a:r>
              <a:rPr lang="en-US" b="1" dirty="0"/>
              <a:t>Shoulder Shrug</a:t>
            </a:r>
            <a:endParaRPr lang="en-US" dirty="0"/>
          </a:p>
          <a:p>
            <a:r>
              <a:rPr lang="en-US" dirty="0"/>
              <a:t>Take a slow, deep breath in while shrugging your shoulders, lifting them high up to your ears. Hold 3 seconds and then release. Repeat three times.</a:t>
            </a:r>
          </a:p>
          <a:p>
            <a:pPr marL="0" indent="0">
              <a:spcBef>
                <a:spcPts val="3600"/>
              </a:spcBef>
              <a:buNone/>
            </a:pPr>
            <a:r>
              <a:rPr lang="en-US" b="1" dirty="0"/>
              <a:t>Yes and No</a:t>
            </a:r>
            <a:endParaRPr lang="en-US" dirty="0"/>
          </a:p>
          <a:p>
            <a:r>
              <a:rPr lang="en-US" dirty="0"/>
              <a:t>Shake your head slowly from side to side and then up and down. Pretend you’re saying No, No, No 6 times and then Yes, Yes, Yes 6 times. Repeat. </a:t>
            </a:r>
          </a:p>
          <a:p>
            <a:pPr marL="0" indent="0">
              <a:buNone/>
            </a:pPr>
            <a:r>
              <a:rPr lang="en-US" dirty="0"/>
              <a:t> </a:t>
            </a:r>
          </a:p>
          <a:p>
            <a:endParaRPr lang="en-US" dirty="0"/>
          </a:p>
        </p:txBody>
      </p:sp>
      <p:sp>
        <p:nvSpPr>
          <p:cNvPr id="2" name="Title 1">
            <a:extLst>
              <a:ext uri="{FF2B5EF4-FFF2-40B4-BE49-F238E27FC236}">
                <a16:creationId xmlns:a16="http://schemas.microsoft.com/office/drawing/2014/main" id="{EF5E76C9-5610-1B41-B349-6A59634BCF3F}"/>
              </a:ext>
            </a:extLst>
          </p:cNvPr>
          <p:cNvSpPr>
            <a:spLocks noGrp="1"/>
          </p:cNvSpPr>
          <p:nvPr>
            <p:ph type="title"/>
          </p:nvPr>
        </p:nvSpPr>
        <p:spPr/>
        <p:txBody>
          <a:bodyPr/>
          <a:lstStyle/>
          <a:p>
            <a:r>
              <a:rPr lang="en-US" b="1" dirty="0"/>
              <a:t>Healthy Bodies, Healthy Minds</a:t>
            </a:r>
          </a:p>
        </p:txBody>
      </p:sp>
    </p:spTree>
    <p:extLst>
      <p:ext uri="{BB962C8B-B14F-4D97-AF65-F5344CB8AC3E}">
        <p14:creationId xmlns:p14="http://schemas.microsoft.com/office/powerpoint/2010/main" val="316483799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776B13-AE61-A847-9CEF-F4F3F5D4120E}"/>
              </a:ext>
            </a:extLst>
          </p:cNvPr>
          <p:cNvSpPr>
            <a:spLocks noGrp="1"/>
          </p:cNvSpPr>
          <p:nvPr>
            <p:ph type="body" idx="1"/>
          </p:nvPr>
        </p:nvSpPr>
        <p:spPr>
          <a:xfrm>
            <a:off x="1274233" y="1938866"/>
            <a:ext cx="5672779" cy="6821885"/>
          </a:xfrm>
        </p:spPr>
        <p:txBody>
          <a:bodyPr>
            <a:normAutofit/>
          </a:bodyPr>
          <a:lstStyle/>
          <a:p>
            <a:pPr marL="0" indent="0">
              <a:buNone/>
            </a:pPr>
            <a:r>
              <a:rPr lang="en-US" sz="3600" b="1" dirty="0">
                <a:solidFill>
                  <a:srgbClr val="EC4D27"/>
                </a:solidFill>
              </a:rPr>
              <a:t>Bear Hug</a:t>
            </a:r>
            <a:endParaRPr lang="en-US" sz="3600" dirty="0">
              <a:solidFill>
                <a:srgbClr val="EC4D27"/>
              </a:solidFill>
            </a:endParaRPr>
          </a:p>
          <a:p>
            <a:r>
              <a:rPr lang="en-US" dirty="0"/>
              <a:t>Give yourself a great big hug and release the tension in your back while you’re at it. Put your right hand on your left shoulder and your left hand on your right shoulder.</a:t>
            </a:r>
          </a:p>
          <a:p>
            <a:r>
              <a:rPr lang="en-US" dirty="0"/>
              <a:t>Now breathe in and out deeply, gently squeezing the area between your shoulder blades.</a:t>
            </a:r>
          </a:p>
          <a:p>
            <a:endParaRPr lang="en-US" dirty="0"/>
          </a:p>
        </p:txBody>
      </p:sp>
      <p:sp>
        <p:nvSpPr>
          <p:cNvPr id="2" name="Title 1">
            <a:extLst>
              <a:ext uri="{FF2B5EF4-FFF2-40B4-BE49-F238E27FC236}">
                <a16:creationId xmlns:a16="http://schemas.microsoft.com/office/drawing/2014/main" id="{C50E5567-D541-764E-82A9-11E091876A04}"/>
              </a:ext>
            </a:extLst>
          </p:cNvPr>
          <p:cNvSpPr>
            <a:spLocks noGrp="1"/>
          </p:cNvSpPr>
          <p:nvPr>
            <p:ph type="title"/>
          </p:nvPr>
        </p:nvSpPr>
        <p:spPr/>
        <p:txBody>
          <a:bodyPr/>
          <a:lstStyle/>
          <a:p>
            <a:r>
              <a:rPr lang="en-US" b="1" dirty="0"/>
              <a:t>Healthy Bodies, Healthy Minds</a:t>
            </a:r>
            <a:endParaRPr lang="en-US" dirty="0"/>
          </a:p>
        </p:txBody>
      </p:sp>
      <p:pic>
        <p:nvPicPr>
          <p:cNvPr id="6" name="Picture 5" descr="istockphoto heart hand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7013" y="2518446"/>
            <a:ext cx="5663815" cy="5663815"/>
          </a:xfrm>
          <a:prstGeom prst="rect">
            <a:avLst/>
          </a:prstGeom>
        </p:spPr>
      </p:pic>
    </p:spTree>
    <p:extLst>
      <p:ext uri="{BB962C8B-B14F-4D97-AF65-F5344CB8AC3E}">
        <p14:creationId xmlns:p14="http://schemas.microsoft.com/office/powerpoint/2010/main" val="284627567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ECE12B-5254-9D4A-BF3F-3F2E8F54D767}"/>
              </a:ext>
            </a:extLst>
          </p:cNvPr>
          <p:cNvSpPr>
            <a:spLocks noGrp="1"/>
          </p:cNvSpPr>
          <p:nvPr>
            <p:ph type="body" idx="1"/>
          </p:nvPr>
        </p:nvSpPr>
        <p:spPr>
          <a:xfrm>
            <a:off x="1076335" y="2130993"/>
            <a:ext cx="10776999" cy="6094374"/>
          </a:xfrm>
        </p:spPr>
        <p:txBody>
          <a:bodyPr/>
          <a:lstStyle/>
          <a:p>
            <a:r>
              <a:rPr lang="en-US" dirty="0"/>
              <a:t>These are a sample of activities found in the Together Counts curriculum for Grades 3–5. You’ll find variations of these adapted for Grades K–2 as well. </a:t>
            </a:r>
          </a:p>
          <a:p>
            <a:r>
              <a:rPr lang="en-US" dirty="0"/>
              <a:t>We’ll do some of these today, so we can teach our students how to do them back in the classroom. </a:t>
            </a:r>
          </a:p>
        </p:txBody>
      </p:sp>
      <p:sp>
        <p:nvSpPr>
          <p:cNvPr id="2" name="Title 1">
            <a:extLst>
              <a:ext uri="{FF2B5EF4-FFF2-40B4-BE49-F238E27FC236}">
                <a16:creationId xmlns:a16="http://schemas.microsoft.com/office/drawing/2014/main" id="{FB32F42E-5ADA-EF49-B94C-1A8CD98A0D35}"/>
              </a:ext>
            </a:extLst>
          </p:cNvPr>
          <p:cNvSpPr>
            <a:spLocks noGrp="1"/>
          </p:cNvSpPr>
          <p:nvPr>
            <p:ph type="title"/>
          </p:nvPr>
        </p:nvSpPr>
        <p:spPr/>
        <p:txBody>
          <a:bodyPr/>
          <a:lstStyle/>
          <a:p>
            <a:r>
              <a:rPr lang="en-US" b="1" dirty="0"/>
              <a:t>Let’s Learn By Doing</a:t>
            </a:r>
          </a:p>
        </p:txBody>
      </p:sp>
    </p:spTree>
    <p:extLst>
      <p:ext uri="{BB962C8B-B14F-4D97-AF65-F5344CB8AC3E}">
        <p14:creationId xmlns:p14="http://schemas.microsoft.com/office/powerpoint/2010/main" val="357312239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47135B-5F44-0641-A76A-B73F06783403}"/>
              </a:ext>
            </a:extLst>
          </p:cNvPr>
          <p:cNvSpPr>
            <a:spLocks noGrp="1"/>
          </p:cNvSpPr>
          <p:nvPr>
            <p:ph type="body" idx="1"/>
          </p:nvPr>
        </p:nvSpPr>
        <p:spPr>
          <a:xfrm>
            <a:off x="1274233" y="1938866"/>
            <a:ext cx="7142695" cy="7360014"/>
          </a:xfrm>
        </p:spPr>
        <p:txBody>
          <a:bodyPr/>
          <a:lstStyle/>
          <a:p>
            <a:pPr marL="0" indent="0">
              <a:buNone/>
            </a:pPr>
            <a:r>
              <a:rPr lang="en-US" sz="3600" b="1" dirty="0">
                <a:solidFill>
                  <a:srgbClr val="EC4D27"/>
                </a:solidFill>
              </a:rPr>
              <a:t>“Desk Zen” Yoga Poses</a:t>
            </a:r>
            <a:endParaRPr lang="en-US" sz="3600" b="1" dirty="0"/>
          </a:p>
          <a:p>
            <a:pPr marL="0" indent="0">
              <a:buNone/>
            </a:pPr>
            <a:r>
              <a:rPr lang="en-US" b="1" dirty="0"/>
              <a:t>Stork Stand</a:t>
            </a:r>
            <a:endParaRPr lang="en-US" dirty="0"/>
          </a:p>
          <a:p>
            <a:r>
              <a:rPr lang="en-US" dirty="0"/>
              <a:t>Stand next to your desk. Place your hands on your hips, then stand on one leg and position your other foot against the inside knee of your standing leg. Take a deep breath and see how long you can balance. Now switch legs. After a few successful stands, try it with eyes closed! </a:t>
            </a:r>
          </a:p>
          <a:p>
            <a:endParaRPr lang="en-US" dirty="0"/>
          </a:p>
        </p:txBody>
      </p:sp>
      <p:sp>
        <p:nvSpPr>
          <p:cNvPr id="2" name="Title 1">
            <a:extLst>
              <a:ext uri="{FF2B5EF4-FFF2-40B4-BE49-F238E27FC236}">
                <a16:creationId xmlns:a16="http://schemas.microsoft.com/office/drawing/2014/main" id="{1B9631ED-B071-3F4E-A6B4-43D8AD3ACF54}"/>
              </a:ext>
            </a:extLst>
          </p:cNvPr>
          <p:cNvSpPr>
            <a:spLocks noGrp="1"/>
          </p:cNvSpPr>
          <p:nvPr>
            <p:ph type="title"/>
          </p:nvPr>
        </p:nvSpPr>
        <p:spPr/>
        <p:txBody>
          <a:bodyPr/>
          <a:lstStyle/>
          <a:p>
            <a:r>
              <a:rPr lang="en-US" b="1" dirty="0"/>
              <a:t>Healthy Bodies, Healthy Minds</a:t>
            </a:r>
            <a:endParaRPr lang="en-US" dirty="0"/>
          </a:p>
        </p:txBody>
      </p:sp>
      <p:pic>
        <p:nvPicPr>
          <p:cNvPr id="4" name="Picture 3" descr="Stork Stan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6554" y="2443778"/>
            <a:ext cx="2633472" cy="5504688"/>
          </a:xfrm>
          <a:prstGeom prst="rect">
            <a:avLst/>
          </a:prstGeom>
        </p:spPr>
      </p:pic>
    </p:spTree>
    <p:extLst>
      <p:ext uri="{BB962C8B-B14F-4D97-AF65-F5344CB8AC3E}">
        <p14:creationId xmlns:p14="http://schemas.microsoft.com/office/powerpoint/2010/main" val="240603316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06101-AD2C-7247-BA06-62073F9F46DF}"/>
              </a:ext>
            </a:extLst>
          </p:cNvPr>
          <p:cNvSpPr>
            <a:spLocks noGrp="1"/>
          </p:cNvSpPr>
          <p:nvPr>
            <p:ph type="body" idx="1"/>
          </p:nvPr>
        </p:nvSpPr>
        <p:spPr/>
        <p:txBody>
          <a:bodyPr>
            <a:normAutofit fontScale="92500" lnSpcReduction="10000"/>
          </a:bodyPr>
          <a:lstStyle/>
          <a:p>
            <a:pPr marL="0" indent="0">
              <a:buNone/>
            </a:pPr>
            <a:r>
              <a:rPr lang="en-US" b="1" dirty="0">
                <a:solidFill>
                  <a:srgbClr val="EC4D27"/>
                </a:solidFill>
              </a:rPr>
              <a:t>Belly Breathing</a:t>
            </a:r>
            <a:endParaRPr lang="en-US" dirty="0">
              <a:solidFill>
                <a:srgbClr val="EC4D27"/>
              </a:solidFill>
            </a:endParaRPr>
          </a:p>
          <a:p>
            <a:r>
              <a:rPr lang="en-US" dirty="0"/>
              <a:t>Take a deep breath. Now take another deep breath but stay as still as possible and do not move your shoulders. Breathe very slowly through your nose and put your hands on your stomach. Your stomach should be the only thing you feel moving. Pay close attention while you breathe and feel your hands going up and down with each breath.</a:t>
            </a:r>
          </a:p>
          <a:p>
            <a:pPr marL="0" indent="0">
              <a:buNone/>
            </a:pPr>
            <a:r>
              <a:rPr lang="en-US" b="1" dirty="0">
                <a:solidFill>
                  <a:srgbClr val="EC4D27"/>
                </a:solidFill>
              </a:rPr>
              <a:t>Balanced Breathing</a:t>
            </a:r>
            <a:endParaRPr lang="en-US" dirty="0">
              <a:solidFill>
                <a:srgbClr val="EC4D27"/>
              </a:solidFill>
            </a:endParaRPr>
          </a:p>
          <a:p>
            <a:r>
              <a:rPr lang="en-US" dirty="0"/>
              <a:t>Now do Belly Breathing but count to develop an even rhythm. Breathe in for 3 seconds, then breathe out for 3. Then repeat for 4 seconds, then repeat for 5 seconds. How does it make you feel? </a:t>
            </a:r>
          </a:p>
          <a:p>
            <a:endParaRPr lang="en-US" dirty="0"/>
          </a:p>
        </p:txBody>
      </p:sp>
      <p:sp>
        <p:nvSpPr>
          <p:cNvPr id="2" name="Title 1">
            <a:extLst>
              <a:ext uri="{FF2B5EF4-FFF2-40B4-BE49-F238E27FC236}">
                <a16:creationId xmlns:a16="http://schemas.microsoft.com/office/drawing/2014/main" id="{013A22AB-7CDA-1548-8C89-5CE9675D93E1}"/>
              </a:ext>
            </a:extLst>
          </p:cNvPr>
          <p:cNvSpPr>
            <a:spLocks noGrp="1"/>
          </p:cNvSpPr>
          <p:nvPr>
            <p:ph type="title"/>
          </p:nvPr>
        </p:nvSpPr>
        <p:spPr/>
        <p:txBody>
          <a:bodyPr/>
          <a:lstStyle/>
          <a:p>
            <a:r>
              <a:rPr lang="en-US" b="1" dirty="0"/>
              <a:t>Healthy Bodies, Healthy Minds</a:t>
            </a:r>
            <a:endParaRPr lang="en-US" dirty="0"/>
          </a:p>
        </p:txBody>
      </p:sp>
    </p:spTree>
    <p:extLst>
      <p:ext uri="{BB962C8B-B14F-4D97-AF65-F5344CB8AC3E}">
        <p14:creationId xmlns:p14="http://schemas.microsoft.com/office/powerpoint/2010/main" val="338685211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22E8CB-6CDB-5A4C-8773-6659CFC9D5E7}"/>
              </a:ext>
            </a:extLst>
          </p:cNvPr>
          <p:cNvSpPr>
            <a:spLocks noGrp="1"/>
          </p:cNvSpPr>
          <p:nvPr>
            <p:ph type="body" idx="1"/>
          </p:nvPr>
        </p:nvSpPr>
        <p:spPr/>
        <p:txBody>
          <a:bodyPr/>
          <a:lstStyle/>
          <a:p>
            <a:r>
              <a:rPr lang="en-US" dirty="0"/>
              <a:t>How do you feel? </a:t>
            </a:r>
          </a:p>
          <a:p>
            <a:r>
              <a:rPr lang="en-US" dirty="0"/>
              <a:t>Can you think of students who might benefit from breathing exercises or stress-buster activities? </a:t>
            </a:r>
          </a:p>
          <a:p>
            <a:r>
              <a:rPr lang="en-US" dirty="0"/>
              <a:t>Can you think of ways to integrate more physical activity into your school day? </a:t>
            </a:r>
          </a:p>
          <a:p>
            <a:r>
              <a:rPr lang="en-US" dirty="0"/>
              <a:t>How about nutrition-based activities and healthy snacks? </a:t>
            </a:r>
          </a:p>
          <a:p>
            <a:r>
              <a:rPr lang="en-US" dirty="0"/>
              <a:t>Which of today’s activities did you like best? </a:t>
            </a:r>
          </a:p>
          <a:p>
            <a:pPr marL="0" indent="0">
              <a:buNone/>
            </a:pPr>
            <a:endParaRPr lang="en-US" dirty="0"/>
          </a:p>
        </p:txBody>
      </p:sp>
      <p:sp>
        <p:nvSpPr>
          <p:cNvPr id="2" name="Title 1">
            <a:extLst>
              <a:ext uri="{FF2B5EF4-FFF2-40B4-BE49-F238E27FC236}">
                <a16:creationId xmlns:a16="http://schemas.microsoft.com/office/drawing/2014/main" id="{4DBBA8C3-B9CA-6E42-B038-8448606C5ECD}"/>
              </a:ext>
            </a:extLst>
          </p:cNvPr>
          <p:cNvSpPr>
            <a:spLocks noGrp="1"/>
          </p:cNvSpPr>
          <p:nvPr>
            <p:ph type="title"/>
          </p:nvPr>
        </p:nvSpPr>
        <p:spPr/>
        <p:txBody>
          <a:bodyPr/>
          <a:lstStyle/>
          <a:p>
            <a:r>
              <a:rPr lang="en-US" b="1" dirty="0"/>
              <a:t>Rest &amp; Reflect</a:t>
            </a:r>
          </a:p>
        </p:txBody>
      </p:sp>
    </p:spTree>
    <p:extLst>
      <p:ext uri="{BB962C8B-B14F-4D97-AF65-F5344CB8AC3E}">
        <p14:creationId xmlns:p14="http://schemas.microsoft.com/office/powerpoint/2010/main" val="10432628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2C0B2-EABD-1546-95CF-ACE7F62D1AB4}"/>
              </a:ext>
            </a:extLst>
          </p:cNvPr>
          <p:cNvSpPr>
            <a:spLocks noGrp="1"/>
          </p:cNvSpPr>
          <p:nvPr>
            <p:ph type="title"/>
          </p:nvPr>
        </p:nvSpPr>
        <p:spPr/>
        <p:txBody>
          <a:bodyPr/>
          <a:lstStyle/>
          <a:p>
            <a:r>
              <a:rPr lang="en-US" b="1" dirty="0"/>
              <a:t>Physical Wellness</a:t>
            </a:r>
          </a:p>
        </p:txBody>
      </p:sp>
      <p:sp>
        <p:nvSpPr>
          <p:cNvPr id="10" name="TextBox 9">
            <a:extLst>
              <a:ext uri="{FF2B5EF4-FFF2-40B4-BE49-F238E27FC236}">
                <a16:creationId xmlns:a16="http://schemas.microsoft.com/office/drawing/2014/main" id="{1BC9DD46-E0A9-DC4E-9FA4-849181BC776B}"/>
              </a:ext>
            </a:extLst>
          </p:cNvPr>
          <p:cNvSpPr txBox="1"/>
          <p:nvPr/>
        </p:nvSpPr>
        <p:spPr>
          <a:xfrm>
            <a:off x="753533" y="2137353"/>
            <a:ext cx="11667356" cy="602743"/>
          </a:xfrm>
          <a:prstGeom prst="rect">
            <a:avLst/>
          </a:prstGeom>
          <a:noFill/>
        </p:spPr>
        <p:txBody>
          <a:bodyPr wrap="square" lIns="109234" tIns="54617" rIns="109234" bIns="54617" rtlCol="0">
            <a:spAutoFit/>
          </a:bodyPr>
          <a:lstStyle/>
          <a:p>
            <a:r>
              <a:rPr lang="en-US" sz="3200" dirty="0"/>
              <a:t>What ideas will you try to incorporate in your classroom? </a:t>
            </a:r>
          </a:p>
        </p:txBody>
      </p:sp>
      <p:pic>
        <p:nvPicPr>
          <p:cNvPr id="8" name="Picture 7">
            <a:extLst>
              <a:ext uri="{FF2B5EF4-FFF2-40B4-BE49-F238E27FC236}">
                <a16:creationId xmlns:a16="http://schemas.microsoft.com/office/drawing/2014/main" id="{F6F72D75-D22E-CB4B-B562-9532EFC57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9073" y="3788432"/>
            <a:ext cx="6939315" cy="4626210"/>
          </a:xfrm>
          <a:prstGeom prst="rect">
            <a:avLst/>
          </a:prstGeom>
        </p:spPr>
      </p:pic>
      <p:pic>
        <p:nvPicPr>
          <p:cNvPr id="9" name="Picture 8" descr="iStock-84269709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110" y="3283947"/>
            <a:ext cx="4742311" cy="3162047"/>
          </a:xfrm>
          <a:prstGeom prst="rect">
            <a:avLst/>
          </a:prstGeom>
        </p:spPr>
      </p:pic>
    </p:spTree>
    <p:extLst>
      <p:ext uri="{BB962C8B-B14F-4D97-AF65-F5344CB8AC3E}">
        <p14:creationId xmlns:p14="http://schemas.microsoft.com/office/powerpoint/2010/main" val="68469416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29F0-3C0F-5A4B-8266-2A5F5E3E164D}"/>
              </a:ext>
            </a:extLst>
          </p:cNvPr>
          <p:cNvSpPr>
            <a:spLocks noGrp="1"/>
          </p:cNvSpPr>
          <p:nvPr>
            <p:ph type="title"/>
          </p:nvPr>
        </p:nvSpPr>
        <p:spPr/>
        <p:txBody>
          <a:bodyPr/>
          <a:lstStyle/>
          <a:p>
            <a:r>
              <a:rPr lang="en-US" b="1" dirty="0"/>
              <a:t>Social Wellness</a:t>
            </a:r>
          </a:p>
        </p:txBody>
      </p:sp>
      <p:sp>
        <p:nvSpPr>
          <p:cNvPr id="3" name="TextBox 2">
            <a:extLst>
              <a:ext uri="{FF2B5EF4-FFF2-40B4-BE49-F238E27FC236}">
                <a16:creationId xmlns:a16="http://schemas.microsoft.com/office/drawing/2014/main" id="{99A48FBE-C527-E040-9F46-8F82A3680F73}"/>
              </a:ext>
            </a:extLst>
          </p:cNvPr>
          <p:cNvSpPr txBox="1"/>
          <p:nvPr/>
        </p:nvSpPr>
        <p:spPr>
          <a:xfrm>
            <a:off x="847343" y="2247301"/>
            <a:ext cx="11479954" cy="972075"/>
          </a:xfrm>
          <a:prstGeom prst="rect">
            <a:avLst/>
          </a:prstGeom>
          <a:noFill/>
        </p:spPr>
        <p:txBody>
          <a:bodyPr wrap="square" lIns="109234" tIns="54617" rIns="109234" bIns="54617" rtlCol="0">
            <a:spAutoFit/>
          </a:bodyPr>
          <a:lstStyle/>
          <a:p>
            <a:r>
              <a:rPr lang="en-US" sz="3200" dirty="0"/>
              <a:t>What ideas will you try to incorporate in your classroom? </a:t>
            </a:r>
          </a:p>
          <a:p>
            <a:endParaRPr lang="en-US" dirty="0"/>
          </a:p>
        </p:txBody>
      </p:sp>
      <p:pic>
        <p:nvPicPr>
          <p:cNvPr id="7" name="Picture 6">
            <a:extLst>
              <a:ext uri="{FF2B5EF4-FFF2-40B4-BE49-F238E27FC236}">
                <a16:creationId xmlns:a16="http://schemas.microsoft.com/office/drawing/2014/main" id="{10B0FEC7-F8E6-1346-9865-8D8A090CD8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34940">
            <a:off x="5773849" y="3732647"/>
            <a:ext cx="6172200" cy="4114800"/>
          </a:xfrm>
          <a:prstGeom prst="rect">
            <a:avLst/>
          </a:prstGeom>
        </p:spPr>
      </p:pic>
      <p:pic>
        <p:nvPicPr>
          <p:cNvPr id="8" name="Picture 7">
            <a:extLst>
              <a:ext uri="{FF2B5EF4-FFF2-40B4-BE49-F238E27FC236}">
                <a16:creationId xmlns:a16="http://schemas.microsoft.com/office/drawing/2014/main" id="{963E0E83-DE35-EC4B-B759-C38F0DDD4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1240">
            <a:off x="856325" y="4526434"/>
            <a:ext cx="6173914" cy="4115943"/>
          </a:xfrm>
          <a:prstGeom prst="rect">
            <a:avLst/>
          </a:prstGeom>
        </p:spPr>
      </p:pic>
    </p:spTree>
    <p:extLst>
      <p:ext uri="{BB962C8B-B14F-4D97-AF65-F5344CB8AC3E}">
        <p14:creationId xmlns:p14="http://schemas.microsoft.com/office/powerpoint/2010/main" val="353332615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F279-0AC1-4949-9601-FD4E6E4EAABF}"/>
              </a:ext>
            </a:extLst>
          </p:cNvPr>
          <p:cNvSpPr>
            <a:spLocks noGrp="1"/>
          </p:cNvSpPr>
          <p:nvPr>
            <p:ph type="title"/>
          </p:nvPr>
        </p:nvSpPr>
        <p:spPr/>
        <p:txBody>
          <a:bodyPr/>
          <a:lstStyle/>
          <a:p>
            <a:r>
              <a:rPr lang="en-US" b="1" dirty="0"/>
              <a:t>Mental &amp; Emotional Wellness</a:t>
            </a:r>
          </a:p>
        </p:txBody>
      </p:sp>
      <p:sp>
        <p:nvSpPr>
          <p:cNvPr id="10" name="TextBox 9">
            <a:extLst>
              <a:ext uri="{FF2B5EF4-FFF2-40B4-BE49-F238E27FC236}">
                <a16:creationId xmlns:a16="http://schemas.microsoft.com/office/drawing/2014/main" id="{9FD9A20D-9EB6-F446-9DE4-7D8689C65E67}"/>
              </a:ext>
            </a:extLst>
          </p:cNvPr>
          <p:cNvSpPr txBox="1"/>
          <p:nvPr/>
        </p:nvSpPr>
        <p:spPr>
          <a:xfrm>
            <a:off x="753533" y="1945472"/>
            <a:ext cx="11624303" cy="972075"/>
          </a:xfrm>
          <a:prstGeom prst="rect">
            <a:avLst/>
          </a:prstGeom>
          <a:noFill/>
        </p:spPr>
        <p:txBody>
          <a:bodyPr wrap="square" lIns="109234" tIns="54617" rIns="109234" bIns="54617" rtlCol="0">
            <a:spAutoFit/>
          </a:bodyPr>
          <a:lstStyle/>
          <a:p>
            <a:r>
              <a:rPr lang="en-US" sz="3200" dirty="0"/>
              <a:t>What ideas will you try to incorporate in your classroom? </a:t>
            </a:r>
          </a:p>
          <a:p>
            <a:endParaRPr lang="en-US" dirty="0"/>
          </a:p>
        </p:txBody>
      </p:sp>
      <p:pic>
        <p:nvPicPr>
          <p:cNvPr id="3" name="Picture 2" descr="istock-kids-playing-sports-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982" y="3082533"/>
            <a:ext cx="8825935" cy="5883957"/>
          </a:xfrm>
          <a:prstGeom prst="rect">
            <a:avLst/>
          </a:prstGeom>
        </p:spPr>
      </p:pic>
    </p:spTree>
    <p:extLst>
      <p:ext uri="{BB962C8B-B14F-4D97-AF65-F5344CB8AC3E}">
        <p14:creationId xmlns:p14="http://schemas.microsoft.com/office/powerpoint/2010/main" val="364257235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1B72-1028-A744-8CDF-13130B966310}"/>
              </a:ext>
            </a:extLst>
          </p:cNvPr>
          <p:cNvSpPr>
            <a:spLocks noGrp="1"/>
          </p:cNvSpPr>
          <p:nvPr>
            <p:ph type="title"/>
          </p:nvPr>
        </p:nvSpPr>
        <p:spPr/>
        <p:txBody>
          <a:bodyPr/>
          <a:lstStyle/>
          <a:p>
            <a:r>
              <a:rPr lang="en-US" b="1" dirty="0"/>
              <a:t>Family Connections</a:t>
            </a:r>
          </a:p>
        </p:txBody>
      </p:sp>
      <p:sp>
        <p:nvSpPr>
          <p:cNvPr id="3" name="Rectangle 2">
            <a:extLst>
              <a:ext uri="{FF2B5EF4-FFF2-40B4-BE49-F238E27FC236}">
                <a16:creationId xmlns:a16="http://schemas.microsoft.com/office/drawing/2014/main" id="{C03E9D07-E2E1-F34E-A710-8954EA8394C2}"/>
              </a:ext>
            </a:extLst>
          </p:cNvPr>
          <p:cNvSpPr/>
          <p:nvPr/>
        </p:nvSpPr>
        <p:spPr>
          <a:xfrm>
            <a:off x="3251200" y="4023234"/>
            <a:ext cx="6502400" cy="479633"/>
          </a:xfrm>
          <a:prstGeom prst="rect">
            <a:avLst/>
          </a:prstGeom>
        </p:spPr>
        <p:txBody>
          <a:bodyPr lIns="109234" tIns="54617" rIns="109234" bIns="54617">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5718FFA8-4D91-134A-88D8-2EEA392DE30D}"/>
              </a:ext>
            </a:extLst>
          </p:cNvPr>
          <p:cNvSpPr txBox="1"/>
          <p:nvPr/>
        </p:nvSpPr>
        <p:spPr>
          <a:xfrm>
            <a:off x="456013" y="2038233"/>
            <a:ext cx="11964876" cy="1095186"/>
          </a:xfrm>
          <a:prstGeom prst="rect">
            <a:avLst/>
          </a:prstGeom>
          <a:noFill/>
        </p:spPr>
        <p:txBody>
          <a:bodyPr wrap="square" lIns="109234" tIns="54617" rIns="109234" bIns="54617" rtlCol="0">
            <a:spAutoFit/>
          </a:bodyPr>
          <a:lstStyle/>
          <a:p>
            <a:r>
              <a:rPr lang="en-US" sz="3200" dirty="0"/>
              <a:t>How can we include families in the conversation? </a:t>
            </a:r>
            <a:br>
              <a:rPr lang="en-US" sz="3200" dirty="0"/>
            </a:br>
            <a:r>
              <a:rPr lang="en-US" sz="3200" dirty="0"/>
              <a:t>How can we promote wellness at home? </a:t>
            </a:r>
          </a:p>
        </p:txBody>
      </p:sp>
      <p:pic>
        <p:nvPicPr>
          <p:cNvPr id="8" name="Picture 7" descr="iStock-99210756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5408" y="3441195"/>
            <a:ext cx="8119816" cy="5431623"/>
          </a:xfrm>
          <a:prstGeom prst="rect">
            <a:avLst/>
          </a:prstGeom>
        </p:spPr>
      </p:pic>
    </p:spTree>
    <p:extLst>
      <p:ext uri="{BB962C8B-B14F-4D97-AF65-F5344CB8AC3E}">
        <p14:creationId xmlns:p14="http://schemas.microsoft.com/office/powerpoint/2010/main" val="380394015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B950-1E9E-1C46-A57D-AA743730278D}"/>
              </a:ext>
            </a:extLst>
          </p:cNvPr>
          <p:cNvSpPr>
            <a:spLocks noGrp="1"/>
          </p:cNvSpPr>
          <p:nvPr>
            <p:ph type="title"/>
          </p:nvPr>
        </p:nvSpPr>
        <p:spPr/>
        <p:txBody>
          <a:bodyPr/>
          <a:lstStyle/>
          <a:p>
            <a:r>
              <a:rPr lang="en-US" b="1" dirty="0"/>
              <a:t>Community Connections</a:t>
            </a:r>
          </a:p>
        </p:txBody>
      </p:sp>
      <p:pic>
        <p:nvPicPr>
          <p:cNvPr id="6" name="Picture 5" descr="iStock-86962621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759" y="3606335"/>
            <a:ext cx="8330822" cy="5369668"/>
          </a:xfrm>
          <a:prstGeom prst="rect">
            <a:avLst/>
          </a:prstGeom>
        </p:spPr>
      </p:pic>
      <p:sp>
        <p:nvSpPr>
          <p:cNvPr id="7" name="Rectangle 6"/>
          <p:cNvSpPr/>
          <p:nvPr/>
        </p:nvSpPr>
        <p:spPr>
          <a:xfrm>
            <a:off x="516640" y="2041583"/>
            <a:ext cx="11882721" cy="1815882"/>
          </a:xfrm>
          <a:prstGeom prst="rect">
            <a:avLst/>
          </a:prstGeom>
        </p:spPr>
        <p:txBody>
          <a:bodyPr wrap="square">
            <a:spAutoFit/>
          </a:bodyPr>
          <a:lstStyle/>
          <a:p>
            <a:pPr lvl="0"/>
            <a:r>
              <a:rPr lang="en-US" sz="2800" dirty="0"/>
              <a:t>How can we promote wellness throughout the community? </a:t>
            </a:r>
            <a:br>
              <a:rPr lang="en-US" sz="2800" dirty="0"/>
            </a:br>
            <a:r>
              <a:rPr lang="en-US" sz="2800" dirty="0"/>
              <a:t>How can we build stronger ties between the </a:t>
            </a:r>
            <a:br>
              <a:rPr lang="en-US" sz="2800" dirty="0"/>
            </a:br>
            <a:r>
              <a:rPr lang="en-US" sz="2800" dirty="0"/>
              <a:t>community and our schools? </a:t>
            </a:r>
          </a:p>
          <a:p>
            <a:pPr lvl="0"/>
            <a:endParaRPr lang="en-US" sz="2800" dirty="0"/>
          </a:p>
        </p:txBody>
      </p:sp>
    </p:spTree>
    <p:extLst>
      <p:ext uri="{BB962C8B-B14F-4D97-AF65-F5344CB8AC3E}">
        <p14:creationId xmlns:p14="http://schemas.microsoft.com/office/powerpoint/2010/main" val="256291742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5633F4-01E9-C544-A207-664D9EB27C94}"/>
              </a:ext>
            </a:extLst>
          </p:cNvPr>
          <p:cNvSpPr>
            <a:spLocks noGrp="1"/>
          </p:cNvSpPr>
          <p:nvPr>
            <p:ph type="body" idx="1"/>
          </p:nvPr>
        </p:nvSpPr>
        <p:spPr>
          <a:xfrm>
            <a:off x="1033281" y="2130993"/>
            <a:ext cx="11043181" cy="6094374"/>
          </a:xfrm>
        </p:spPr>
        <p:txBody>
          <a:bodyPr>
            <a:normAutofit/>
          </a:bodyPr>
          <a:lstStyle/>
          <a:p>
            <a:r>
              <a:rPr lang="en-US" dirty="0"/>
              <a:t>All lessons and activities in this unit focus on one essential question: </a:t>
            </a:r>
            <a:r>
              <a:rPr lang="en-US" b="1" dirty="0"/>
              <a:t>What is wellness? </a:t>
            </a:r>
            <a:r>
              <a:rPr lang="en-US" dirty="0"/>
              <a:t>Let’s explore and find out. </a:t>
            </a:r>
          </a:p>
          <a:p>
            <a:r>
              <a:rPr lang="en-US" dirty="0"/>
              <a:t>This unit introduces the concept of holistic health (focusing on the “whole child”). Students learn a broader definition of “wellness” and how the different components — physical, social, and mental/emotional — interconnect and make up the whole. </a:t>
            </a:r>
          </a:p>
          <a:p>
            <a:endParaRPr lang="en-US" dirty="0"/>
          </a:p>
        </p:txBody>
      </p:sp>
      <p:sp>
        <p:nvSpPr>
          <p:cNvPr id="2" name="Title 1">
            <a:extLst>
              <a:ext uri="{FF2B5EF4-FFF2-40B4-BE49-F238E27FC236}">
                <a16:creationId xmlns:a16="http://schemas.microsoft.com/office/drawing/2014/main" id="{8091FA05-1B9C-4246-AA3A-C718C184DA14}"/>
              </a:ext>
            </a:extLst>
          </p:cNvPr>
          <p:cNvSpPr>
            <a:spLocks noGrp="1"/>
          </p:cNvSpPr>
          <p:nvPr>
            <p:ph type="title"/>
          </p:nvPr>
        </p:nvSpPr>
        <p:spPr/>
        <p:txBody>
          <a:bodyPr/>
          <a:lstStyle/>
          <a:p>
            <a:r>
              <a:rPr lang="en-US" b="1" dirty="0"/>
              <a:t>Unit 1: Every Part Counts</a:t>
            </a:r>
          </a:p>
        </p:txBody>
      </p:sp>
    </p:spTree>
    <p:extLst>
      <p:ext uri="{BB962C8B-B14F-4D97-AF65-F5344CB8AC3E}">
        <p14:creationId xmlns:p14="http://schemas.microsoft.com/office/powerpoint/2010/main" val="66912374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88DAABF-45BA-C346-B527-2EE2982D6AB5}"/>
              </a:ext>
            </a:extLst>
          </p:cNvPr>
          <p:cNvSpPr>
            <a:spLocks noGrp="1"/>
          </p:cNvSpPr>
          <p:nvPr>
            <p:ph type="body" idx="1"/>
          </p:nvPr>
        </p:nvSpPr>
        <p:spPr>
          <a:xfrm>
            <a:off x="1274234" y="2165941"/>
            <a:ext cx="5054608" cy="6059426"/>
          </a:xfrm>
        </p:spPr>
        <p:txBody>
          <a:bodyPr/>
          <a:lstStyle/>
          <a:p>
            <a:r>
              <a:rPr lang="en-US" b="1" dirty="0"/>
              <a:t>Wellness is about being</a:t>
            </a:r>
            <a:br>
              <a:rPr lang="en-US" b="1" dirty="0"/>
            </a:br>
            <a:r>
              <a:rPr lang="en-US" b="1" dirty="0"/>
              <a:t>healthy in heart, mind and body. It focuses on the whole person, not just one part.</a:t>
            </a:r>
          </a:p>
          <a:p>
            <a:pPr marL="0" indent="0">
              <a:buNone/>
            </a:pPr>
            <a:r>
              <a:rPr lang="en-US" b="1" dirty="0"/>
              <a:t> </a:t>
            </a:r>
          </a:p>
        </p:txBody>
      </p:sp>
      <p:sp>
        <p:nvSpPr>
          <p:cNvPr id="2" name="Title 1">
            <a:extLst>
              <a:ext uri="{FF2B5EF4-FFF2-40B4-BE49-F238E27FC236}">
                <a16:creationId xmlns:a16="http://schemas.microsoft.com/office/drawing/2014/main" id="{C64C97C0-E122-B347-9FD5-ED88D1F763F8}"/>
              </a:ext>
            </a:extLst>
          </p:cNvPr>
          <p:cNvSpPr>
            <a:spLocks noGrp="1"/>
          </p:cNvSpPr>
          <p:nvPr>
            <p:ph type="title"/>
          </p:nvPr>
        </p:nvSpPr>
        <p:spPr/>
        <p:txBody>
          <a:bodyPr/>
          <a:lstStyle/>
          <a:p>
            <a:r>
              <a:rPr lang="en-US" b="1" dirty="0"/>
              <a:t>What Is Wellness?</a:t>
            </a:r>
            <a:endParaRPr lang="en-US" dirty="0"/>
          </a:p>
        </p:txBody>
      </p:sp>
      <p:pic>
        <p:nvPicPr>
          <p:cNvPr id="8" name="TC_mind_body_050818.png" descr="TC_mind_body_050818.png">
            <a:extLst>
              <a:ext uri="{FF2B5EF4-FFF2-40B4-BE49-F238E27FC236}">
                <a16:creationId xmlns:a16="http://schemas.microsoft.com/office/drawing/2014/main" id="{08BCE217-B404-6C49-B050-21699A1B7AD8}"/>
              </a:ext>
            </a:extLst>
          </p:cNvPr>
          <p:cNvPicPr>
            <a:picLocks/>
          </p:cNvPicPr>
          <p:nvPr/>
        </p:nvPicPr>
        <p:blipFill>
          <a:blip r:embed="rId2">
            <a:extLst/>
          </a:blip>
          <a:stretch>
            <a:fillRect/>
          </a:stretch>
        </p:blipFill>
        <p:spPr>
          <a:xfrm>
            <a:off x="6651742" y="2165941"/>
            <a:ext cx="5818632" cy="5769864"/>
          </a:xfrm>
          <a:prstGeom prst="rect">
            <a:avLst/>
          </a:prstGeom>
          <a:ln w="12700">
            <a:miter lim="400000"/>
          </a:ln>
        </p:spPr>
      </p:pic>
    </p:spTree>
    <p:extLst>
      <p:ext uri="{BB962C8B-B14F-4D97-AF65-F5344CB8AC3E}">
        <p14:creationId xmlns:p14="http://schemas.microsoft.com/office/powerpoint/2010/main" val="71415123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FAA5-9416-F845-AF65-79E26EB2D7ED}"/>
              </a:ext>
            </a:extLst>
          </p:cNvPr>
          <p:cNvSpPr>
            <a:spLocks noGrp="1"/>
          </p:cNvSpPr>
          <p:nvPr>
            <p:ph type="title"/>
          </p:nvPr>
        </p:nvSpPr>
        <p:spPr/>
        <p:txBody>
          <a:bodyPr/>
          <a:lstStyle/>
          <a:p>
            <a:r>
              <a:rPr lang="en-US" b="1" dirty="0"/>
              <a:t>Wellness: Every Part Counts! </a:t>
            </a:r>
          </a:p>
        </p:txBody>
      </p:sp>
      <p:pic>
        <p:nvPicPr>
          <p:cNvPr id="5" name="WC_10_all_050918.png" descr="WC_10_all_050918.png"/>
          <p:cNvPicPr>
            <a:picLocks noChangeAspect="1"/>
          </p:cNvPicPr>
          <p:nvPr/>
        </p:nvPicPr>
        <p:blipFill>
          <a:blip r:embed="rId2">
            <a:extLst/>
          </a:blip>
          <a:stretch>
            <a:fillRect/>
          </a:stretch>
        </p:blipFill>
        <p:spPr>
          <a:xfrm>
            <a:off x="7204503" y="1938866"/>
            <a:ext cx="5940474" cy="5940475"/>
          </a:xfrm>
          <a:prstGeom prst="rect">
            <a:avLst/>
          </a:prstGeom>
          <a:ln w="12700">
            <a:miter lim="400000"/>
          </a:ln>
        </p:spPr>
      </p:pic>
      <p:pic>
        <p:nvPicPr>
          <p:cNvPr id="7" name="WC_10_phys_050918.png" descr="WC_10_phys_050918.png"/>
          <p:cNvPicPr>
            <a:picLocks noChangeAspect="1"/>
          </p:cNvPicPr>
          <p:nvPr/>
        </p:nvPicPr>
        <p:blipFill>
          <a:blip r:embed="rId3">
            <a:extLst/>
          </a:blip>
          <a:stretch>
            <a:fillRect/>
          </a:stretch>
        </p:blipFill>
        <p:spPr>
          <a:xfrm>
            <a:off x="5429549" y="1804001"/>
            <a:ext cx="2348484" cy="2348484"/>
          </a:xfrm>
          <a:prstGeom prst="rect">
            <a:avLst/>
          </a:prstGeom>
          <a:ln w="12700">
            <a:miter lim="400000"/>
          </a:ln>
        </p:spPr>
      </p:pic>
      <p:pic>
        <p:nvPicPr>
          <p:cNvPr id="8" name="WC_10_social_050918.png" descr="WC_10_social_050918.png"/>
          <p:cNvPicPr>
            <a:picLocks noChangeAspect="1"/>
          </p:cNvPicPr>
          <p:nvPr/>
        </p:nvPicPr>
        <p:blipFill>
          <a:blip r:embed="rId4">
            <a:extLst/>
          </a:blip>
          <a:stretch>
            <a:fillRect/>
          </a:stretch>
        </p:blipFill>
        <p:spPr>
          <a:xfrm>
            <a:off x="5487044" y="6034052"/>
            <a:ext cx="2348484" cy="2348484"/>
          </a:xfrm>
          <a:prstGeom prst="rect">
            <a:avLst/>
          </a:prstGeom>
          <a:ln w="12700">
            <a:miter lim="400000"/>
          </a:ln>
        </p:spPr>
      </p:pic>
      <p:pic>
        <p:nvPicPr>
          <p:cNvPr id="9" name="WC_10_ME_050918.png" descr="WC_10_ME_050918.png"/>
          <p:cNvPicPr>
            <a:picLocks noChangeAspect="1"/>
          </p:cNvPicPr>
          <p:nvPr/>
        </p:nvPicPr>
        <p:blipFill>
          <a:blip r:embed="rId5">
            <a:extLst/>
          </a:blip>
          <a:stretch>
            <a:fillRect/>
          </a:stretch>
        </p:blipFill>
        <p:spPr>
          <a:xfrm>
            <a:off x="5429549" y="3829896"/>
            <a:ext cx="2348484" cy="2348484"/>
          </a:xfrm>
          <a:prstGeom prst="rect">
            <a:avLst/>
          </a:prstGeom>
          <a:ln w="12700">
            <a:miter lim="400000"/>
          </a:ln>
        </p:spPr>
      </p:pic>
      <p:sp>
        <p:nvSpPr>
          <p:cNvPr id="6" name="Text Placeholder 5"/>
          <p:cNvSpPr>
            <a:spLocks noGrp="1"/>
          </p:cNvSpPr>
          <p:nvPr>
            <p:ph type="body" idx="1"/>
          </p:nvPr>
        </p:nvSpPr>
        <p:spPr>
          <a:xfrm>
            <a:off x="1105761" y="1972694"/>
            <a:ext cx="4155316" cy="6286501"/>
          </a:xfrm>
        </p:spPr>
        <p:txBody>
          <a:bodyPr/>
          <a:lstStyle/>
          <a:p>
            <a:r>
              <a:rPr lang="en-US" dirty="0"/>
              <a:t>Wellness is about:</a:t>
            </a:r>
          </a:p>
          <a:p>
            <a:pPr marL="635000" indent="-233363">
              <a:buFont typeface="Arial" panose="020B0604020202020204" pitchFamily="34" charset="0"/>
              <a:buChar char="•"/>
            </a:pPr>
            <a:r>
              <a:rPr lang="en-US" dirty="0"/>
              <a:t>Physical</a:t>
            </a:r>
          </a:p>
          <a:p>
            <a:pPr marL="635000" indent="-233363">
              <a:buFont typeface="Arial" panose="020B0604020202020204" pitchFamily="34" charset="0"/>
              <a:buChar char="•"/>
            </a:pPr>
            <a:r>
              <a:rPr lang="en-US" dirty="0"/>
              <a:t>Social and</a:t>
            </a:r>
          </a:p>
          <a:p>
            <a:pPr marL="635000" indent="-233363">
              <a:buFont typeface="Arial" panose="020B0604020202020204" pitchFamily="34" charset="0"/>
              <a:buChar char="•"/>
            </a:pPr>
            <a:r>
              <a:rPr lang="en-US" dirty="0"/>
              <a:t>Mental &amp; Emotional Health</a:t>
            </a:r>
          </a:p>
          <a:p>
            <a:pPr marL="635000" indent="-233363"/>
            <a:r>
              <a:rPr lang="en-US" dirty="0"/>
              <a:t>All parts are important, and every part counts! </a:t>
            </a:r>
          </a:p>
        </p:txBody>
      </p:sp>
    </p:spTree>
    <p:extLst>
      <p:ext uri="{BB962C8B-B14F-4D97-AF65-F5344CB8AC3E}">
        <p14:creationId xmlns:p14="http://schemas.microsoft.com/office/powerpoint/2010/main" val="9827308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8ECF7C-E19C-A141-B0C9-C864D1A01C65}"/>
              </a:ext>
            </a:extLst>
          </p:cNvPr>
          <p:cNvSpPr>
            <a:spLocks noGrp="1"/>
          </p:cNvSpPr>
          <p:nvPr>
            <p:ph type="body" idx="1"/>
          </p:nvPr>
        </p:nvSpPr>
        <p:spPr/>
        <p:txBody>
          <a:bodyPr/>
          <a:lstStyle/>
          <a:p>
            <a:r>
              <a:rPr lang="en-US" dirty="0"/>
              <a:t>Students begin the unit by making their own “Wheel of Wellness,” following the basic structure in the Together Counts graphic shown here. </a:t>
            </a:r>
          </a:p>
          <a:p>
            <a:endParaRPr lang="en-US" dirty="0"/>
          </a:p>
        </p:txBody>
      </p:sp>
      <p:sp>
        <p:nvSpPr>
          <p:cNvPr id="2" name="Title 1">
            <a:extLst>
              <a:ext uri="{FF2B5EF4-FFF2-40B4-BE49-F238E27FC236}">
                <a16:creationId xmlns:a16="http://schemas.microsoft.com/office/drawing/2014/main" id="{F51758EE-F50F-6146-90F5-5C9CEA11B4C5}"/>
              </a:ext>
            </a:extLst>
          </p:cNvPr>
          <p:cNvSpPr>
            <a:spLocks noGrp="1"/>
          </p:cNvSpPr>
          <p:nvPr>
            <p:ph type="title"/>
          </p:nvPr>
        </p:nvSpPr>
        <p:spPr/>
        <p:txBody>
          <a:bodyPr/>
          <a:lstStyle/>
          <a:p>
            <a:r>
              <a:rPr lang="en-US" b="1" dirty="0"/>
              <a:t>Make-Your-Own Wheel of Wellness</a:t>
            </a:r>
            <a:endParaRPr lang="en-US" dirty="0"/>
          </a:p>
        </p:txBody>
      </p:sp>
      <p:pic>
        <p:nvPicPr>
          <p:cNvPr id="4" name="Picture 3">
            <a:extLst>
              <a:ext uri="{FF2B5EF4-FFF2-40B4-BE49-F238E27FC236}">
                <a16:creationId xmlns:a16="http://schemas.microsoft.com/office/drawing/2014/main" id="{007A668C-3FE7-794A-BCC7-EA5E2370A5C1}"/>
              </a:ext>
            </a:extLst>
          </p:cNvPr>
          <p:cNvPicPr>
            <a:picLocks noChangeAspect="1"/>
          </p:cNvPicPr>
          <p:nvPr/>
        </p:nvPicPr>
        <p:blipFill>
          <a:blip r:embed="rId2"/>
          <a:stretch>
            <a:fillRect/>
          </a:stretch>
        </p:blipFill>
        <p:spPr>
          <a:xfrm>
            <a:off x="1365982" y="4421977"/>
            <a:ext cx="4448175" cy="3867150"/>
          </a:xfrm>
          <a:prstGeom prst="rect">
            <a:avLst/>
          </a:prstGeom>
        </p:spPr>
      </p:pic>
      <p:pic>
        <p:nvPicPr>
          <p:cNvPr id="5" name="Content Placeholder 3">
            <a:extLst>
              <a:ext uri="{FF2B5EF4-FFF2-40B4-BE49-F238E27FC236}">
                <a16:creationId xmlns:a16="http://schemas.microsoft.com/office/drawing/2014/main" id="{4B480162-65C3-D942-8282-B9FBC4D6299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287744" y="3594707"/>
            <a:ext cx="5035335" cy="5380481"/>
          </a:xfrm>
          <a:prstGeom prst="rect">
            <a:avLst/>
          </a:prstGeom>
        </p:spPr>
      </p:pic>
    </p:spTree>
    <p:extLst>
      <p:ext uri="{BB962C8B-B14F-4D97-AF65-F5344CB8AC3E}">
        <p14:creationId xmlns:p14="http://schemas.microsoft.com/office/powerpoint/2010/main" val="182426141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tock-863345772.jpg"/>
          <p:cNvPicPr>
            <a:picLocks noChangeAspect="1"/>
          </p:cNvPicPr>
          <p:nvPr/>
        </p:nvPicPr>
        <p:blipFill rotWithShape="1">
          <a:blip r:embed="rId3" cstate="print">
            <a:extLst>
              <a:ext uri="{28A0092B-C50C-407E-A947-70E740481C1C}">
                <a14:useLocalDpi xmlns:a14="http://schemas.microsoft.com/office/drawing/2010/main" val="0"/>
              </a:ext>
            </a:extLst>
          </a:blip>
          <a:srcRect l="1" t="7913" r="6000" b="3882"/>
          <a:stretch/>
        </p:blipFill>
        <p:spPr>
          <a:xfrm>
            <a:off x="7555860" y="1730914"/>
            <a:ext cx="4929607" cy="6938732"/>
          </a:xfrm>
          <a:prstGeom prst="rect">
            <a:avLst/>
          </a:prstGeom>
        </p:spPr>
      </p:pic>
      <p:sp>
        <p:nvSpPr>
          <p:cNvPr id="3" name="Content Placeholder 2">
            <a:extLst>
              <a:ext uri="{FF2B5EF4-FFF2-40B4-BE49-F238E27FC236}">
                <a16:creationId xmlns:a16="http://schemas.microsoft.com/office/drawing/2014/main" id="{DE776997-2429-0849-BB1F-E2C09BE0A1D9}"/>
              </a:ext>
            </a:extLst>
          </p:cNvPr>
          <p:cNvSpPr>
            <a:spLocks noGrp="1"/>
          </p:cNvSpPr>
          <p:nvPr>
            <p:ph type="body" idx="1"/>
          </p:nvPr>
        </p:nvSpPr>
        <p:spPr>
          <a:xfrm>
            <a:off x="1274234" y="1938866"/>
            <a:ext cx="7099642" cy="6286501"/>
          </a:xfrm>
        </p:spPr>
        <p:txBody>
          <a:bodyPr>
            <a:normAutofit/>
          </a:bodyPr>
          <a:lstStyle/>
          <a:p>
            <a:r>
              <a:rPr lang="en-US" dirty="0"/>
              <a:t>Let’s start with a warm-up exercise called the Wellness Stretch. It’s designed for K–2 but relates to all ages! </a:t>
            </a:r>
          </a:p>
          <a:p>
            <a:r>
              <a:rPr lang="en-US" dirty="0"/>
              <a:t>Stand up next to your chair. Stretch out your arms to make sure you’ve got enough personal space on either side. </a:t>
            </a:r>
          </a:p>
          <a:p>
            <a:pPr lvl="0"/>
            <a:r>
              <a:rPr lang="en-US" dirty="0"/>
              <a:t>Put two hands on your head. </a:t>
            </a:r>
          </a:p>
          <a:p>
            <a:pPr lvl="0"/>
            <a:r>
              <a:rPr lang="en-US" dirty="0"/>
              <a:t>Now two hands on your heart. </a:t>
            </a:r>
          </a:p>
          <a:p>
            <a:endParaRPr lang="en-US" dirty="0"/>
          </a:p>
          <a:p>
            <a:endParaRPr lang="en-US" dirty="0"/>
          </a:p>
        </p:txBody>
      </p:sp>
      <p:sp>
        <p:nvSpPr>
          <p:cNvPr id="2" name="Title 1">
            <a:extLst>
              <a:ext uri="{FF2B5EF4-FFF2-40B4-BE49-F238E27FC236}">
                <a16:creationId xmlns:a16="http://schemas.microsoft.com/office/drawing/2014/main" id="{54E46894-92C0-CB41-8C5E-285D3C0FAB5C}"/>
              </a:ext>
            </a:extLst>
          </p:cNvPr>
          <p:cNvSpPr>
            <a:spLocks noGrp="1"/>
          </p:cNvSpPr>
          <p:nvPr>
            <p:ph type="title"/>
          </p:nvPr>
        </p:nvSpPr>
        <p:spPr/>
        <p:txBody>
          <a:bodyPr/>
          <a:lstStyle/>
          <a:p>
            <a:r>
              <a:rPr lang="en-US" b="1" dirty="0"/>
              <a:t>Let’s Do the Wellness Stretch! </a:t>
            </a:r>
          </a:p>
        </p:txBody>
      </p:sp>
    </p:spTree>
    <p:extLst>
      <p:ext uri="{BB962C8B-B14F-4D97-AF65-F5344CB8AC3E}">
        <p14:creationId xmlns:p14="http://schemas.microsoft.com/office/powerpoint/2010/main" val="22434144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DA3F5A-AD00-DF43-8C3C-C04C494213B7}"/>
              </a:ext>
            </a:extLst>
          </p:cNvPr>
          <p:cNvSpPr>
            <a:spLocks noGrp="1"/>
          </p:cNvSpPr>
          <p:nvPr>
            <p:ph type="body" idx="1"/>
          </p:nvPr>
        </p:nvSpPr>
        <p:spPr/>
        <p:txBody>
          <a:bodyPr/>
          <a:lstStyle/>
          <a:p>
            <a:pPr lvl="0"/>
            <a:r>
              <a:rPr lang="en-US" dirty="0"/>
              <a:t>Put your hands together in front of your heart, slowly raise them up over your head, and then sweep down to your sides, making a large heart-shaped motion. </a:t>
            </a:r>
          </a:p>
          <a:p>
            <a:pPr lvl="0"/>
            <a:r>
              <a:rPr lang="en-US" dirty="0"/>
              <a:t>Do it one more time. Imagine you’re drawing a big </a:t>
            </a:r>
            <a:br>
              <a:rPr lang="en-US" dirty="0"/>
            </a:br>
            <a:r>
              <a:rPr lang="en-US" dirty="0"/>
              <a:t>heart shape around your body. </a:t>
            </a:r>
          </a:p>
          <a:p>
            <a:endParaRPr lang="en-US" dirty="0"/>
          </a:p>
        </p:txBody>
      </p:sp>
      <p:sp>
        <p:nvSpPr>
          <p:cNvPr id="2" name="Title 1">
            <a:extLst>
              <a:ext uri="{FF2B5EF4-FFF2-40B4-BE49-F238E27FC236}">
                <a16:creationId xmlns:a16="http://schemas.microsoft.com/office/drawing/2014/main" id="{78B7EAEA-9FD2-4A4F-BB9D-B6D3521327CE}"/>
              </a:ext>
            </a:extLst>
          </p:cNvPr>
          <p:cNvSpPr>
            <a:spLocks noGrp="1"/>
          </p:cNvSpPr>
          <p:nvPr>
            <p:ph type="title"/>
          </p:nvPr>
        </p:nvSpPr>
        <p:spPr/>
        <p:txBody>
          <a:bodyPr/>
          <a:lstStyle/>
          <a:p>
            <a:r>
              <a:rPr lang="en-US" b="1" dirty="0"/>
              <a:t>Let’s Do the Wellness Stretch! </a:t>
            </a:r>
            <a:endParaRPr lang="en-US" dirty="0"/>
          </a:p>
        </p:txBody>
      </p:sp>
      <p:pic>
        <p:nvPicPr>
          <p:cNvPr id="4" name="Picture 3">
            <a:extLst>
              <a:ext uri="{FF2B5EF4-FFF2-40B4-BE49-F238E27FC236}">
                <a16:creationId xmlns:a16="http://schemas.microsoft.com/office/drawing/2014/main" id="{5BC3627B-0454-C840-BFEE-57EC45C683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5308" y="3960634"/>
            <a:ext cx="5723993" cy="5190729"/>
          </a:xfrm>
          <a:prstGeom prst="rect">
            <a:avLst/>
          </a:prstGeom>
        </p:spPr>
      </p:pic>
    </p:spTree>
    <p:extLst>
      <p:ext uri="{BB962C8B-B14F-4D97-AF65-F5344CB8AC3E}">
        <p14:creationId xmlns:p14="http://schemas.microsoft.com/office/powerpoint/2010/main" val="1532552678"/>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2005</TotalTime>
  <Words>1956</Words>
  <Application>Microsoft Macintosh PowerPoint</Application>
  <PresentationFormat>Custom</PresentationFormat>
  <Paragraphs>180</Paragraphs>
  <Slides>37</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Arial Rounded MT Bold</vt:lpstr>
      <vt:lpstr>Calibri</vt:lpstr>
      <vt:lpstr>Helvetica Light</vt:lpstr>
      <vt:lpstr>Helvetica Neue</vt:lpstr>
      <vt:lpstr>Helvetica Neue Light</vt:lpstr>
      <vt:lpstr>Helvetica Neue Medium</vt:lpstr>
      <vt:lpstr>Helvetica Neue Thin</vt:lpstr>
      <vt:lpstr>Times New Roman</vt:lpstr>
      <vt:lpstr>White</vt:lpstr>
      <vt:lpstr>Training Activities Group Exercises for Teachers Learning the Curriculum</vt:lpstr>
      <vt:lpstr>Let’s Get Inspired! </vt:lpstr>
      <vt:lpstr>Let’s Learn By Doing</vt:lpstr>
      <vt:lpstr>Unit 1: Every Part Counts</vt:lpstr>
      <vt:lpstr>What Is Wellness?</vt:lpstr>
      <vt:lpstr>Wellness: Every Part Counts! </vt:lpstr>
      <vt:lpstr>Make-Your-Own Wheel of Wellness</vt:lpstr>
      <vt:lpstr>Let’s Do the Wellness Stretch! </vt:lpstr>
      <vt:lpstr>Let’s Do the Wellness Stretch! </vt:lpstr>
      <vt:lpstr>Let’s Do the Wellness Stretch! </vt:lpstr>
      <vt:lpstr>Wellness Is Interconnected!</vt:lpstr>
      <vt:lpstr>Spin a Wellness Web  </vt:lpstr>
      <vt:lpstr>Spin a Wellness Web </vt:lpstr>
      <vt:lpstr>Spin a Wellness Web  </vt:lpstr>
      <vt:lpstr>Whole-Class Activity: Make a Big Web</vt:lpstr>
      <vt:lpstr>Make a Big Web</vt:lpstr>
      <vt:lpstr>Unit 2: Every Bite Counts! </vt:lpstr>
      <vt:lpstr>Meal-Planning: Key Points</vt:lpstr>
      <vt:lpstr>Meal-Planning: Key Points</vt:lpstr>
      <vt:lpstr>Meal-Planning: Key Points</vt:lpstr>
      <vt:lpstr>Unit 2: Every Bite Counts! </vt:lpstr>
      <vt:lpstr>Unit 3: Every Move Counts</vt:lpstr>
      <vt:lpstr>Unit 3: Every Move Counts</vt:lpstr>
      <vt:lpstr>Unit 3: Every Move Counts</vt:lpstr>
      <vt:lpstr>Unit 3: Every Move Counts</vt:lpstr>
      <vt:lpstr>Unit 3: Every Move Counts</vt:lpstr>
      <vt:lpstr>Healthy Bodies, Healthy Minds</vt:lpstr>
      <vt:lpstr>Healthy Bodies, Healthy Minds</vt:lpstr>
      <vt:lpstr>Healthy Bodies, Healthy Minds</vt:lpstr>
      <vt:lpstr>Healthy Bodies, Healthy Minds</vt:lpstr>
      <vt:lpstr>Healthy Bodies, Healthy Minds</vt:lpstr>
      <vt:lpstr>Rest &amp; Reflect</vt:lpstr>
      <vt:lpstr>Physical Wellness</vt:lpstr>
      <vt:lpstr>Social Wellness</vt:lpstr>
      <vt:lpstr>Mental &amp; Emotional Wellness</vt:lpstr>
      <vt:lpstr>Family Connections</vt:lpstr>
      <vt:lpstr>Community Connections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Wellness?</dc:title>
  <cp:lastModifiedBy>Christina Rea</cp:lastModifiedBy>
  <cp:revision>35</cp:revision>
  <dcterms:modified xsi:type="dcterms:W3CDTF">2018-11-05T15:34:41Z</dcterms:modified>
</cp:coreProperties>
</file>